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309" r:id="rId3"/>
    <p:sldId id="318" r:id="rId4"/>
    <p:sldId id="326" r:id="rId5"/>
    <p:sldId id="336" r:id="rId6"/>
    <p:sldId id="335" r:id="rId7"/>
    <p:sldId id="319" r:id="rId8"/>
    <p:sldId id="337" r:id="rId9"/>
    <p:sldId id="331" r:id="rId10"/>
    <p:sldId id="339" r:id="rId11"/>
    <p:sldId id="322" r:id="rId12"/>
    <p:sldId id="341" r:id="rId13"/>
    <p:sldId id="324" r:id="rId14"/>
    <p:sldId id="258" r:id="rId15"/>
    <p:sldId id="333" r:id="rId16"/>
    <p:sldId id="334" r:id="rId17"/>
    <p:sldId id="342" r:id="rId18"/>
    <p:sldId id="330" r:id="rId19"/>
    <p:sldId id="332" r:id="rId20"/>
    <p:sldId id="338" r:id="rId21"/>
    <p:sldId id="328" r:id="rId22"/>
    <p:sldId id="34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95" autoAdjust="0"/>
    <p:restoredTop sz="94660"/>
  </p:normalViewPr>
  <p:slideViewPr>
    <p:cSldViewPr snapToGrid="0">
      <p:cViewPr>
        <p:scale>
          <a:sx n="55" d="100"/>
          <a:sy n="55" d="100"/>
        </p:scale>
        <p:origin x="548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70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2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72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5483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748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19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81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20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83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977E-A8EC-0E25-14F3-4B4861DF4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41B77-4C75-B816-4E7B-BF3C6409D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43BD-CC86-5F11-0E2F-97E76E3C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D08A6-6C28-5A51-83A8-C51EA3CC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6CF2F-CD9C-A98D-6CA1-AA137ACA1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435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ACFB-3B17-2AE2-668A-5F1B8D8A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69B3D-B685-7E5C-CB71-A7DBC00A3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0C420-658F-A19A-D798-B95EB8FD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BD4E5-CC3F-8FE8-DBA7-8AD708F4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62E20-7E57-9105-308F-4A35EB89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48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29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6616-0987-D4FF-039E-2485A79C0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D0891-8984-A3F5-888B-8777DC840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06AA-D23D-5299-B103-0BC31B21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3A07F-49D6-302C-DC32-6A359A31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DF5F3-A392-B17C-6068-09AE8F6C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74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8360-5538-1BE5-30A1-2EF81444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E7F1-E730-8624-3421-2FA185300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8EC47-8009-6242-6CC9-7E71243B0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32321-46DE-2103-4546-DEF721A0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063E6-8E9E-D034-1476-E932D958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A14C6-AF11-60ED-6C7D-DE62CEEA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325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5C9F-C0E5-BFB4-B737-A8DC279A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B294F-CA4F-0E7E-CB27-2E909EF08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D5CCF-E170-8FAB-D850-4E8E1E15A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EC013-099D-406A-8646-62CD9B187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A1D76-ED0B-BC3F-489A-CAC04BE64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49B3D-57D9-5298-B185-63D35F733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26EEF3-F32C-7B53-12AA-B9D895B29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47D6E-C412-6B7B-FED8-B5915A7C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227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F941-0070-B188-2A51-46CDE1B8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55E9D-7F4A-FC98-73EC-F4F95E2F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9E817-52EF-76E5-6B91-EBAD0354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7C711-D79F-5959-CF5D-10949729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1118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623C-1D40-45CB-9EEF-270679405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44EE8-3B44-095D-47F9-C43A235B1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F9E86-883D-A412-E187-11A04C2D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2608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275F-081C-4232-C65C-9905334B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EC1B-BEB4-C8E0-9F5E-6E8C23BA1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05170-5DFF-8212-BF5D-AECFF87E7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71F01-D95E-29D2-B4E6-D6FF3F37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3CBAC-98AD-5C6D-F3B8-5212ED82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B8FCE-A3AA-41A6-FF76-214AE907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74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80B-0675-52EC-847C-2C9DCEAB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50865E-8D8E-5194-F644-55A9D48EC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8B312-84BC-7766-A7EA-8CC5949A7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9B520-DF93-E813-DC6F-80451281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F7E36-B737-0268-8E70-CF495A08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91725-97F3-E8E8-B85A-2B020659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15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1D051-2083-3563-DA8D-23EF90E4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B8A5-1A8C-51ED-C54D-192D32CAB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07FD3-9CEB-CE99-B687-1B090AE0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6AB88-1D3A-A118-1E09-764CB3DF1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1EB3-CBAC-9FA2-C9BE-9EC0F2D5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441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8B34-D611-5CB4-3145-29D585266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2730C-E63F-D408-E725-38808CCFE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9A03-3FC5-8CB1-DFB6-E6B7A0F8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108F-DDB6-BBD0-3D5A-834EDB5A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95B5F-AE39-69F1-2536-F9FCF36C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04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0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9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0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5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2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2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6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829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3A2F54-7F55-0807-8E0C-30C304D1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6A62A-266C-A541-E1DD-61C64DE30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31A5A-0A68-7C57-061C-8FD489BED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CD561-E478-4EB2-A93D-97769FDC4A20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F8CB2-C8DF-C2EB-EF7B-7721C1B3C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F0EBD-980B-DD81-DFF0-316433B56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2A7C4-C50C-4C42-A05F-93BA99D65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67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33.svg"/><Relationship Id="rId10" Type="http://schemas.openxmlformats.org/officeDocument/2006/relationships/image" Target="../media/image9.pn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Bring the </a:t>
            </a:r>
            <a:r>
              <a:rPr lang="en-US" sz="4400" dirty="0">
                <a:solidFill>
                  <a:schemeClr val="accent1"/>
                </a:solidFill>
              </a:rPr>
              <a:t>ME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out of wo</a:t>
            </a:r>
            <a:r>
              <a:rPr lang="en-US" sz="4400" dirty="0">
                <a:solidFill>
                  <a:schemeClr val="accent1"/>
                </a:solidFill>
              </a:rPr>
              <a:t>me</a:t>
            </a:r>
            <a:r>
              <a:rPr lang="en-US" sz="4400" dirty="0"/>
              <a:t>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Team </a:t>
            </a:r>
            <a:r>
              <a:rPr lang="en-US" sz="1800" dirty="0" err="1">
                <a:solidFill>
                  <a:srgbClr val="FC05CB"/>
                </a:solidFill>
              </a:rPr>
              <a:t>Abhyaas</a:t>
            </a:r>
            <a:endParaRPr lang="en-US" sz="1800" dirty="0">
              <a:solidFill>
                <a:srgbClr val="FC05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346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Team </a:t>
            </a:r>
            <a:r>
              <a:rPr lang="en-US" b="1" dirty="0" err="1">
                <a:solidFill>
                  <a:schemeClr val="accent1"/>
                </a:solidFill>
              </a:rPr>
              <a:t>Abhyaas</a:t>
            </a:r>
            <a:r>
              <a:rPr lang="en-US" b="1" dirty="0">
                <a:solidFill>
                  <a:schemeClr val="accent1"/>
                </a:solidFill>
              </a:rPr>
              <a:t> | </a:t>
            </a:r>
            <a:r>
              <a:rPr lang="en-US" b="1" dirty="0"/>
              <a:t>Our aim is to build a self-sustaining and fiscally efficient incubator 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6346F-8C70-5C23-4206-5DD7E1CC5839}"/>
              </a:ext>
            </a:extLst>
          </p:cNvPr>
          <p:cNvSpPr txBox="1"/>
          <p:nvPr/>
        </p:nvSpPr>
        <p:spPr>
          <a:xfrm>
            <a:off x="782664" y="2051147"/>
            <a:ext cx="3746829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0" i="0" dirty="0">
                <a:effectLst/>
                <a:latin typeface="arial" panose="020B0604020202020204" pitchFamily="34" charset="0"/>
              </a:rPr>
              <a:t>$180</a:t>
            </a:r>
            <a:endParaRPr lang="en-GB" sz="7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2435D-E88D-125A-6418-428CC7D84D9A}"/>
              </a:ext>
            </a:extLst>
          </p:cNvPr>
          <p:cNvSpPr txBox="1"/>
          <p:nvPr/>
        </p:nvSpPr>
        <p:spPr>
          <a:xfrm>
            <a:off x="461130" y="1237531"/>
            <a:ext cx="444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 asset light model will help us deliver low cost of servicing for each entrepreneur 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A2E73-F74A-A0C5-432F-EC6EF6683E3E}"/>
              </a:ext>
            </a:extLst>
          </p:cNvPr>
          <p:cNvSpPr txBox="1"/>
          <p:nvPr/>
        </p:nvSpPr>
        <p:spPr>
          <a:xfrm>
            <a:off x="3860405" y="3909878"/>
            <a:ext cx="4471190" cy="1077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Each entrepreneur will have </a:t>
            </a:r>
            <a:r>
              <a:rPr lang="en-US" sz="1600" b="1" i="1" dirty="0"/>
              <a:t>two years </a:t>
            </a:r>
            <a:r>
              <a:rPr lang="en-US" sz="1600" i="1" dirty="0"/>
              <a:t>to start a business and pay </a:t>
            </a:r>
            <a:r>
              <a:rPr lang="en-US" sz="1600" b="1" i="1" dirty="0"/>
              <a:t>30K </a:t>
            </a:r>
            <a:r>
              <a:rPr lang="en-US" sz="1600" i="1" dirty="0"/>
              <a:t>through commissions on product sales. After that, they have to pay the remaining lump sum amount.</a:t>
            </a:r>
            <a:endParaRPr lang="en-GB" sz="1600" i="1" dirty="0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C29A571-3FFD-B2EA-E53B-B1D071488CA3}"/>
              </a:ext>
            </a:extLst>
          </p:cNvPr>
          <p:cNvCxnSpPr>
            <a:stCxn id="8" idx="2"/>
            <a:endCxn id="14" idx="1"/>
          </p:cNvCxnSpPr>
          <p:nvPr/>
        </p:nvCxnSpPr>
        <p:spPr>
          <a:xfrm rot="16200000" flipH="1">
            <a:off x="2659737" y="3247818"/>
            <a:ext cx="1197011" cy="1204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FB3513F-E8D6-9BD6-1C67-3D196EE9707C}"/>
              </a:ext>
            </a:extLst>
          </p:cNvPr>
          <p:cNvSpPr txBox="1"/>
          <p:nvPr/>
        </p:nvSpPr>
        <p:spPr>
          <a:xfrm>
            <a:off x="7878571" y="2051147"/>
            <a:ext cx="3746829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0" i="0" dirty="0">
                <a:effectLst/>
                <a:latin typeface="arial" panose="020B0604020202020204" pitchFamily="34" charset="0"/>
              </a:rPr>
              <a:t>$360</a:t>
            </a:r>
            <a:endParaRPr lang="en-GB" sz="7200" dirty="0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11A133-7D89-A180-05CE-7642CFF174AF}"/>
              </a:ext>
            </a:extLst>
          </p:cNvPr>
          <p:cNvCxnSpPr>
            <a:stCxn id="14" idx="3"/>
            <a:endCxn id="46" idx="2"/>
          </p:cNvCxnSpPr>
          <p:nvPr/>
        </p:nvCxnSpPr>
        <p:spPr>
          <a:xfrm flipV="1">
            <a:off x="8331595" y="3251476"/>
            <a:ext cx="1420391" cy="11970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E4BFBA1-7D1A-DD51-A7F5-C9C9AADF8E02}"/>
              </a:ext>
            </a:extLst>
          </p:cNvPr>
          <p:cNvSpPr txBox="1"/>
          <p:nvPr/>
        </p:nvSpPr>
        <p:spPr>
          <a:xfrm>
            <a:off x="7286194" y="1237531"/>
            <a:ext cx="444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After two years, each entrepreneur will pay for themselves and another individual</a:t>
            </a:r>
            <a:endParaRPr lang="en-GB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CD8DDE-B663-21A7-5C8D-A128675BDECF}"/>
              </a:ext>
            </a:extLst>
          </p:cNvPr>
          <p:cNvSpPr/>
          <p:nvPr/>
        </p:nvSpPr>
        <p:spPr>
          <a:xfrm>
            <a:off x="782664" y="5153194"/>
            <a:ext cx="2411949" cy="9135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Grants and donations 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3533FA-CA14-855C-54EE-DDA7F7FAD0AA}"/>
              </a:ext>
            </a:extLst>
          </p:cNvPr>
          <p:cNvSpPr txBox="1"/>
          <p:nvPr/>
        </p:nvSpPr>
        <p:spPr>
          <a:xfrm>
            <a:off x="3860405" y="3516313"/>
            <a:ext cx="44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Primary source of revenues</a:t>
            </a:r>
            <a:endParaRPr lang="en-GB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0F49A3-04F8-5483-D13C-A3ACBB79413F}"/>
              </a:ext>
            </a:extLst>
          </p:cNvPr>
          <p:cNvSpPr txBox="1"/>
          <p:nvPr/>
        </p:nvSpPr>
        <p:spPr>
          <a:xfrm>
            <a:off x="-129529" y="6165539"/>
            <a:ext cx="44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Secondary source of revenues</a:t>
            </a:r>
            <a:endParaRPr lang="en-GB" b="1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F27AB6-CC6B-DA7F-D62F-80CA76B46321}"/>
              </a:ext>
            </a:extLst>
          </p:cNvPr>
          <p:cNvCxnSpPr>
            <a:stCxn id="53" idx="0"/>
          </p:cNvCxnSpPr>
          <p:nvPr/>
        </p:nvCxnSpPr>
        <p:spPr>
          <a:xfrm flipH="1" flipV="1">
            <a:off x="1988638" y="3251475"/>
            <a:ext cx="1" cy="1901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89481F-17DF-2EFA-8FBE-2A0195495002}"/>
              </a:ext>
            </a:extLst>
          </p:cNvPr>
          <p:cNvCxnSpPr>
            <a:cxnSpLocks/>
            <a:stCxn id="46" idx="1"/>
            <a:endCxn id="8" idx="3"/>
          </p:cNvCxnSpPr>
          <p:nvPr/>
        </p:nvCxnSpPr>
        <p:spPr>
          <a:xfrm flipH="1">
            <a:off x="4529493" y="2651312"/>
            <a:ext cx="3349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442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Team </a:t>
            </a:r>
            <a:r>
              <a:rPr lang="en-US" b="1" dirty="0" err="1">
                <a:solidFill>
                  <a:schemeClr val="accent1"/>
                </a:solidFill>
              </a:rPr>
              <a:t>Abhyaas</a:t>
            </a:r>
            <a:r>
              <a:rPr lang="en-US" b="1" dirty="0">
                <a:solidFill>
                  <a:schemeClr val="accent1"/>
                </a:solidFill>
              </a:rPr>
              <a:t> | </a:t>
            </a:r>
            <a:r>
              <a:rPr lang="en-US" b="1" dirty="0"/>
              <a:t>Key 5-year target metrics for success </a:t>
            </a:r>
            <a:endParaRPr lang="en-GB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0CE3A2-6969-2DAF-E134-1964B17045AC}"/>
              </a:ext>
            </a:extLst>
          </p:cNvPr>
          <p:cNvGrpSpPr/>
          <p:nvPr/>
        </p:nvGrpSpPr>
        <p:grpSpPr>
          <a:xfrm>
            <a:off x="1180463" y="904092"/>
            <a:ext cx="3721944" cy="4860684"/>
            <a:chOff x="1180463" y="904092"/>
            <a:chExt cx="3721944" cy="48606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28DD2B4-F1A1-17B4-76D4-36F8A64B534D}"/>
                </a:ext>
              </a:extLst>
            </p:cNvPr>
            <p:cNvSpPr/>
            <p:nvPr/>
          </p:nvSpPr>
          <p:spPr>
            <a:xfrm>
              <a:off x="1317623" y="1842507"/>
              <a:ext cx="3584784" cy="2756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500+</a:t>
              </a:r>
              <a:endParaRPr lang="en-GB" sz="4000" dirty="0"/>
            </a:p>
          </p:txBody>
        </p:sp>
        <p:pic>
          <p:nvPicPr>
            <p:cNvPr id="4" name="Graphic 3" descr="Group of women outline">
              <a:extLst>
                <a:ext uri="{FF2B5EF4-FFF2-40B4-BE49-F238E27FC236}">
                  <a16:creationId xmlns:a16="http://schemas.microsoft.com/office/drawing/2014/main" id="{3C0DC2CD-8759-6B64-DC78-7B1D36FC0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2815" y="904092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C23EB6-6CC4-1B9F-9C04-D6FBF108F446}"/>
                </a:ext>
              </a:extLst>
            </p:cNvPr>
            <p:cNvSpPr txBox="1"/>
            <p:nvPr/>
          </p:nvSpPr>
          <p:spPr>
            <a:xfrm>
              <a:off x="1551008" y="4810669"/>
              <a:ext cx="3163747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New women entrepreneurs </a:t>
              </a:r>
              <a:endParaRPr lang="en-GB" sz="2800" b="1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8A9FF-4670-C530-0917-8971E87A6261}"/>
                </a:ext>
              </a:extLst>
            </p:cNvPr>
            <p:cNvSpPr/>
            <p:nvPr/>
          </p:nvSpPr>
          <p:spPr>
            <a:xfrm>
              <a:off x="1180463" y="1681332"/>
              <a:ext cx="274320" cy="2743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GB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0A8291B-DF37-F30C-069B-03D0874329B4}"/>
              </a:ext>
            </a:extLst>
          </p:cNvPr>
          <p:cNvSpPr/>
          <p:nvPr/>
        </p:nvSpPr>
        <p:spPr>
          <a:xfrm>
            <a:off x="6900975" y="1937073"/>
            <a:ext cx="3584784" cy="2756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$3 Million</a:t>
            </a:r>
            <a:endParaRPr lang="en-GB" sz="4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BE8FEE-000C-BD39-F7DD-7D77764AC07F}"/>
              </a:ext>
            </a:extLst>
          </p:cNvPr>
          <p:cNvSpPr txBox="1"/>
          <p:nvPr/>
        </p:nvSpPr>
        <p:spPr>
          <a:xfrm>
            <a:off x="7134360" y="4905235"/>
            <a:ext cx="316374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Additional revenue created </a:t>
            </a:r>
            <a:endParaRPr lang="en-GB" sz="2800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50C312-7A4F-A379-12CA-42AC27030FE6}"/>
              </a:ext>
            </a:extLst>
          </p:cNvPr>
          <p:cNvSpPr/>
          <p:nvPr/>
        </p:nvSpPr>
        <p:spPr>
          <a:xfrm>
            <a:off x="6763815" y="1775898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pic>
        <p:nvPicPr>
          <p:cNvPr id="40" name="Graphic 39" descr="Dollar outline">
            <a:extLst>
              <a:ext uri="{FF2B5EF4-FFF2-40B4-BE49-F238E27FC236}">
                <a16:creationId xmlns:a16="http://schemas.microsoft.com/office/drawing/2014/main" id="{66D8FC6A-D6DA-275C-A4AB-2C556EA28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9033" y="8847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3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Team </a:t>
            </a:r>
            <a:r>
              <a:rPr lang="en-US" b="1" dirty="0" err="1">
                <a:solidFill>
                  <a:schemeClr val="accent1"/>
                </a:solidFill>
              </a:rPr>
              <a:t>Abhyaas</a:t>
            </a:r>
            <a:r>
              <a:rPr lang="en-US" b="1" dirty="0">
                <a:solidFill>
                  <a:schemeClr val="accent1"/>
                </a:solidFill>
              </a:rPr>
              <a:t> |</a:t>
            </a:r>
            <a:r>
              <a:rPr lang="en-US" b="1" dirty="0"/>
              <a:t> Other 5-year metrics for internal success </a:t>
            </a:r>
            <a:endParaRPr lang="en-GB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E1A306-8500-6A0F-4C1F-BDCEC55F3118}"/>
              </a:ext>
            </a:extLst>
          </p:cNvPr>
          <p:cNvGrpSpPr/>
          <p:nvPr/>
        </p:nvGrpSpPr>
        <p:grpSpPr>
          <a:xfrm>
            <a:off x="1149506" y="1172839"/>
            <a:ext cx="9892987" cy="707886"/>
            <a:chOff x="1183985" y="3309353"/>
            <a:chExt cx="9892987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712DBA-964C-B33C-7854-3E448D511589}"/>
                </a:ext>
              </a:extLst>
            </p:cNvPr>
            <p:cNvSpPr txBox="1"/>
            <p:nvPr/>
          </p:nvSpPr>
          <p:spPr>
            <a:xfrm>
              <a:off x="1183985" y="3309353"/>
              <a:ext cx="3584784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arial" panose="020B0604020202020204" pitchFamily="34" charset="0"/>
                </a:rPr>
                <a:t>50% </a:t>
              </a:r>
              <a:endParaRPr lang="en-GB" sz="4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2AF95A-B6FE-5153-367F-F42A8419474C}"/>
                </a:ext>
              </a:extLst>
            </p:cNvPr>
            <p:cNvSpPr txBox="1"/>
            <p:nvPr/>
          </p:nvSpPr>
          <p:spPr>
            <a:xfrm>
              <a:off x="5197033" y="3309353"/>
              <a:ext cx="5879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% housewives who enroll in the program should start a business</a:t>
              </a:r>
              <a:endParaRPr lang="en-GB" sz="2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E4B1FE-3796-B560-8502-0B0381A62579}"/>
              </a:ext>
            </a:extLst>
          </p:cNvPr>
          <p:cNvGrpSpPr/>
          <p:nvPr/>
        </p:nvGrpSpPr>
        <p:grpSpPr>
          <a:xfrm>
            <a:off x="1149506" y="2487638"/>
            <a:ext cx="9892987" cy="707886"/>
            <a:chOff x="1183985" y="4477436"/>
            <a:chExt cx="9892987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7474A9-161A-F762-026D-F5168B0E9F99}"/>
                </a:ext>
              </a:extLst>
            </p:cNvPr>
            <p:cNvSpPr txBox="1"/>
            <p:nvPr/>
          </p:nvSpPr>
          <p:spPr>
            <a:xfrm>
              <a:off x="1183985" y="4477436"/>
              <a:ext cx="3584784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arial" panose="020B0604020202020204" pitchFamily="34" charset="0"/>
                </a:rPr>
                <a:t>80% </a:t>
              </a:r>
              <a:endParaRPr lang="en-GB" sz="4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4F93D3-243E-2F5D-AAF4-BAB5D001FCB4}"/>
                </a:ext>
              </a:extLst>
            </p:cNvPr>
            <p:cNvSpPr txBox="1"/>
            <p:nvPr/>
          </p:nvSpPr>
          <p:spPr>
            <a:xfrm>
              <a:off x="5197033" y="4477436"/>
              <a:ext cx="5879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% participants should recommend the program to someone in their network </a:t>
              </a:r>
              <a:endParaRPr lang="en-GB" sz="20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0B8C94-6DED-A71E-EACB-7FAEB3B30C6E}"/>
              </a:ext>
            </a:extLst>
          </p:cNvPr>
          <p:cNvGrpSpPr/>
          <p:nvPr/>
        </p:nvGrpSpPr>
        <p:grpSpPr>
          <a:xfrm>
            <a:off x="1149506" y="3802437"/>
            <a:ext cx="9892987" cy="707886"/>
            <a:chOff x="1183985" y="5614741"/>
            <a:chExt cx="9892987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22F7CF-3E9A-AEBA-F39D-9F44F83E10B6}"/>
                </a:ext>
              </a:extLst>
            </p:cNvPr>
            <p:cNvSpPr txBox="1"/>
            <p:nvPr/>
          </p:nvSpPr>
          <p:spPr>
            <a:xfrm>
              <a:off x="1183985" y="5614741"/>
              <a:ext cx="3584784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arial" panose="020B0604020202020204" pitchFamily="34" charset="0"/>
                </a:rPr>
                <a:t>4 out of 5</a:t>
              </a:r>
              <a:endParaRPr lang="en-GB" sz="4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239457-5E13-7243-9939-740547208169}"/>
                </a:ext>
              </a:extLst>
            </p:cNvPr>
            <p:cNvSpPr txBox="1"/>
            <p:nvPr/>
          </p:nvSpPr>
          <p:spPr>
            <a:xfrm>
              <a:off x="5197033" y="5614741"/>
              <a:ext cx="5879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Participants should feel that the program notably improved their mental health </a:t>
              </a:r>
              <a:endParaRPr lang="en-GB" sz="20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DD714E-8C01-C1DB-5341-B4107D7F189F}"/>
              </a:ext>
            </a:extLst>
          </p:cNvPr>
          <p:cNvGrpSpPr/>
          <p:nvPr/>
        </p:nvGrpSpPr>
        <p:grpSpPr>
          <a:xfrm>
            <a:off x="1149506" y="5117237"/>
            <a:ext cx="9892987" cy="707886"/>
            <a:chOff x="1149506" y="4087090"/>
            <a:chExt cx="9892987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27437F-917E-F27E-F8A7-1E18BF91D14E}"/>
                </a:ext>
              </a:extLst>
            </p:cNvPr>
            <p:cNvSpPr txBox="1"/>
            <p:nvPr/>
          </p:nvSpPr>
          <p:spPr>
            <a:xfrm>
              <a:off x="1149506" y="4087090"/>
              <a:ext cx="3584784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arial" panose="020B0604020202020204" pitchFamily="34" charset="0"/>
                </a:rPr>
                <a:t>100k+</a:t>
              </a:r>
              <a:endParaRPr lang="en-GB" sz="4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DB4B6D-1979-284C-16A4-D86BAA1E9608}"/>
                </a:ext>
              </a:extLst>
            </p:cNvPr>
            <p:cNvSpPr txBox="1"/>
            <p:nvPr/>
          </p:nvSpPr>
          <p:spPr>
            <a:xfrm>
              <a:off x="5162554" y="4087090"/>
              <a:ext cx="5879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Social media community size</a:t>
              </a:r>
              <a:endParaRPr lang="en-GB" sz="200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1E8EE6D7-F29B-9336-5E3D-7835D217A6F5}"/>
              </a:ext>
            </a:extLst>
          </p:cNvPr>
          <p:cNvSpPr/>
          <p:nvPr/>
        </p:nvSpPr>
        <p:spPr>
          <a:xfrm>
            <a:off x="868101" y="740780"/>
            <a:ext cx="10799180" cy="58104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BA4A80-3321-D715-5049-DEC36B5259B7}"/>
              </a:ext>
            </a:extLst>
          </p:cNvPr>
          <p:cNvSpPr txBox="1"/>
          <p:nvPr/>
        </p:nvSpPr>
        <p:spPr>
          <a:xfrm>
            <a:off x="2454077" y="6062705"/>
            <a:ext cx="228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Others….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59499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E774FF-973A-7B0F-BB0F-50606C3BD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29" y="3876386"/>
            <a:ext cx="886968" cy="886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63DEB8-EF0B-B5B4-022C-152DFAB7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368" y="3876386"/>
            <a:ext cx="886968" cy="886968"/>
          </a:xfrm>
          <a:prstGeom prst="rect">
            <a:avLst/>
          </a:prstGeom>
        </p:spPr>
      </p:pic>
      <p:pic>
        <p:nvPicPr>
          <p:cNvPr id="1026" name="Picture 2" descr="Goal 8 | Department of Economic and Social Affairs">
            <a:extLst>
              <a:ext uri="{FF2B5EF4-FFF2-40B4-BE49-F238E27FC236}">
                <a16:creationId xmlns:a16="http://schemas.microsoft.com/office/drawing/2014/main" id="{2B95762C-F2AF-451F-EB72-E25B230E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820" y="3876386"/>
            <a:ext cx="886968" cy="8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37B5B-55EC-5A6B-FB69-A7EC53E7E8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2" r="12859"/>
          <a:stretch/>
        </p:blipFill>
        <p:spPr>
          <a:xfrm>
            <a:off x="11392820" y="6998"/>
            <a:ext cx="799180" cy="6036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403941-165C-E769-99C9-3AC402064EB8}"/>
              </a:ext>
            </a:extLst>
          </p:cNvPr>
          <p:cNvSpPr/>
          <p:nvPr/>
        </p:nvSpPr>
        <p:spPr>
          <a:xfrm>
            <a:off x="424179" y="1076446"/>
            <a:ext cx="4716126" cy="517282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6EDD8-87B3-3DBE-F4C2-55702B5E4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253" y="3876387"/>
            <a:ext cx="1567206" cy="1592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BB42B2-36F5-6386-86A6-1DD7A70E7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05" y="1615659"/>
            <a:ext cx="914400" cy="1592131"/>
          </a:xfrm>
          <a:prstGeom prst="rect">
            <a:avLst/>
          </a:prstGeom>
        </p:spPr>
      </p:pic>
      <p:pic>
        <p:nvPicPr>
          <p:cNvPr id="1028" name="Picture 4" descr="Sustainable Development Goal 4 (SDG 4) | Education within the 2030 Agenda  for Sustainable Development">
            <a:extLst>
              <a:ext uri="{FF2B5EF4-FFF2-40B4-BE49-F238E27FC236}">
                <a16:creationId xmlns:a16="http://schemas.microsoft.com/office/drawing/2014/main" id="{6B28F2DF-D330-6232-54DD-591E204A7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56" y="1615658"/>
            <a:ext cx="914400" cy="15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G 4.5: Eliminate all Discrimination in Education | ICCROM | Our  Collections Matter">
            <a:extLst>
              <a:ext uri="{FF2B5EF4-FFF2-40B4-BE49-F238E27FC236}">
                <a16:creationId xmlns:a16="http://schemas.microsoft.com/office/drawing/2014/main" id="{71204617-2A8E-53F4-C8A6-3AA7FD644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07" y="1615659"/>
            <a:ext cx="914400" cy="15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DG 1.4: Equal Rights to Ownership, Basic Services, Technology and Economic  Resources | ICCROM | Our Collections Matter">
            <a:extLst>
              <a:ext uri="{FF2B5EF4-FFF2-40B4-BE49-F238E27FC236}">
                <a16:creationId xmlns:a16="http://schemas.microsoft.com/office/drawing/2014/main" id="{ACB5DD8E-DA31-D59F-153E-0038428E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113" y="1615658"/>
            <a:ext cx="914400" cy="159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DG 3.4: Reduce Mortality from Non-Communicable Diseases and Promote Mental  Health | ICCROM | Our Collections Matter">
            <a:extLst>
              <a:ext uri="{FF2B5EF4-FFF2-40B4-BE49-F238E27FC236}">
                <a16:creationId xmlns:a16="http://schemas.microsoft.com/office/drawing/2014/main" id="{697792E4-0FF5-96CB-19FF-76D2A586E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54" y="1615659"/>
            <a:ext cx="914400" cy="15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DG 5.5: Ensure Full Participation in Leadership and Decision-Making |  ICCROM | Our Collections Matter">
            <a:extLst>
              <a:ext uri="{FF2B5EF4-FFF2-40B4-BE49-F238E27FC236}">
                <a16:creationId xmlns:a16="http://schemas.microsoft.com/office/drawing/2014/main" id="{6F31C774-8B22-AEE0-9223-F9D9792F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652" y="1615658"/>
            <a:ext cx="914400" cy="15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DG 8.2: Diversify, Innovate and Upgrade for Economic Productivity | ICCROM  | Our Collections Matter">
            <a:extLst>
              <a:ext uri="{FF2B5EF4-FFF2-40B4-BE49-F238E27FC236}">
                <a16:creationId xmlns:a16="http://schemas.microsoft.com/office/drawing/2014/main" id="{2F4B4A12-DD88-EAE7-6D83-984D68092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104" y="1615658"/>
            <a:ext cx="914400" cy="15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ustainable Development Goal 3 - Wikipedia">
            <a:extLst>
              <a:ext uri="{FF2B5EF4-FFF2-40B4-BE49-F238E27FC236}">
                <a16:creationId xmlns:a16="http://schemas.microsoft.com/office/drawing/2014/main" id="{8611E387-B71F-A501-1D31-9C6021F0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870" y="3876386"/>
            <a:ext cx="886968" cy="8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17AB06-5C39-4CEE-34D1-D83D54E81812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Team </a:t>
            </a:r>
            <a:r>
              <a:rPr lang="en-US" b="1" dirty="0" err="1">
                <a:solidFill>
                  <a:schemeClr val="accent1"/>
                </a:solidFill>
              </a:rPr>
              <a:t>Abhyaas</a:t>
            </a:r>
            <a:r>
              <a:rPr lang="en-US" b="1" dirty="0">
                <a:solidFill>
                  <a:schemeClr val="accent1"/>
                </a:solidFill>
              </a:rPr>
              <a:t> | </a:t>
            </a:r>
            <a:r>
              <a:rPr lang="en-US" b="1" dirty="0"/>
              <a:t>Social impact across all SDGs</a:t>
            </a:r>
            <a:endParaRPr lang="en-GB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614FFF-1D62-1605-30CE-8D838F8D5B08}"/>
              </a:ext>
            </a:extLst>
          </p:cNvPr>
          <p:cNvSpPr/>
          <p:nvPr/>
        </p:nvSpPr>
        <p:spPr>
          <a:xfrm>
            <a:off x="5457799" y="1076447"/>
            <a:ext cx="6402617" cy="417740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59F0A5-B592-DB79-24B1-5257ACC1B291}"/>
              </a:ext>
            </a:extLst>
          </p:cNvPr>
          <p:cNvSpPr txBox="1"/>
          <p:nvPr/>
        </p:nvSpPr>
        <p:spPr>
          <a:xfrm>
            <a:off x="1441605" y="821803"/>
            <a:ext cx="23433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SDG 4</a:t>
            </a:r>
            <a:endParaRPr lang="en-GB" sz="28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2E2BD-5982-61B6-3684-32219B294C19}"/>
              </a:ext>
            </a:extLst>
          </p:cNvPr>
          <p:cNvSpPr txBox="1"/>
          <p:nvPr/>
        </p:nvSpPr>
        <p:spPr>
          <a:xfrm>
            <a:off x="7377870" y="821803"/>
            <a:ext cx="23433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Other SDGs</a:t>
            </a:r>
            <a:endParaRPr lang="en-GB" sz="2800" b="1" i="1" dirty="0"/>
          </a:p>
        </p:txBody>
      </p:sp>
    </p:spTree>
    <p:extLst>
      <p:ext uri="{BB962C8B-B14F-4D97-AF65-F5344CB8AC3E}">
        <p14:creationId xmlns:p14="http://schemas.microsoft.com/office/powerpoint/2010/main" val="424361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Team </a:t>
            </a:r>
            <a:r>
              <a:rPr lang="en-US" b="1" dirty="0" err="1">
                <a:solidFill>
                  <a:schemeClr val="accent1"/>
                </a:solidFill>
              </a:rPr>
              <a:t>Abhyaas</a:t>
            </a:r>
            <a:r>
              <a:rPr lang="en-US" b="1" dirty="0">
                <a:solidFill>
                  <a:schemeClr val="accent1"/>
                </a:solidFill>
              </a:rPr>
              <a:t> | </a:t>
            </a:r>
            <a:r>
              <a:rPr lang="en-US" b="1" dirty="0"/>
              <a:t>Post MVP stage, the program will offer immense scope for scalability across India </a:t>
            </a:r>
            <a:endParaRPr lang="en-GB" b="1" dirty="0"/>
          </a:p>
        </p:txBody>
      </p:sp>
      <p:pic>
        <p:nvPicPr>
          <p:cNvPr id="1026" name="Picture 2" descr="Stylized vector India map showing big cities, capital New Delhi,  administrative divisions and country borders Stock Vector Image &amp; Art -  Alamy">
            <a:extLst>
              <a:ext uri="{FF2B5EF4-FFF2-40B4-BE49-F238E27FC236}">
                <a16:creationId xmlns:a16="http://schemas.microsoft.com/office/drawing/2014/main" id="{C3034D06-A090-B10C-3EEF-41874DB5D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7712"/>
          <a:stretch/>
        </p:blipFill>
        <p:spPr bwMode="auto">
          <a:xfrm>
            <a:off x="497713" y="1006997"/>
            <a:ext cx="5458952" cy="51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255F64-6A7E-4863-3A0B-85ECA343D936}"/>
              </a:ext>
            </a:extLst>
          </p:cNvPr>
          <p:cNvSpPr/>
          <p:nvPr/>
        </p:nvSpPr>
        <p:spPr>
          <a:xfrm>
            <a:off x="4317357" y="914400"/>
            <a:ext cx="1284790" cy="8681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A8D4E-5B2C-2679-2094-9D79EC51ECDA}"/>
              </a:ext>
            </a:extLst>
          </p:cNvPr>
          <p:cNvSpPr txBox="1"/>
          <p:nvPr/>
        </p:nvSpPr>
        <p:spPr>
          <a:xfrm>
            <a:off x="6555131" y="1782501"/>
            <a:ext cx="5031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i="1" dirty="0"/>
              <a:t>20+ Cities </a:t>
            </a:r>
            <a:br>
              <a:rPr lang="en-US" sz="3200" i="1" dirty="0"/>
            </a:br>
            <a:endParaRPr lang="en-US" sz="3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i="1" dirty="0"/>
              <a:t>100m+ housewives </a:t>
            </a:r>
            <a:br>
              <a:rPr lang="en-US" sz="3200" i="1" dirty="0"/>
            </a:br>
            <a:endParaRPr lang="en-US" sz="3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i="1" dirty="0"/>
              <a:t>$700B </a:t>
            </a:r>
            <a:r>
              <a:rPr lang="en-US" sz="3200" i="1" dirty="0"/>
              <a:t>of uncovered gig economy value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1487769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5034F3E-2A9C-1B89-C8DB-46632F04E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0C588F-6AA0-C8C7-BB12-6693D0687595}"/>
              </a:ext>
            </a:extLst>
          </p:cNvPr>
          <p:cNvSpPr/>
          <p:nvPr/>
        </p:nvSpPr>
        <p:spPr>
          <a:xfrm>
            <a:off x="0" y="1651767"/>
            <a:ext cx="12191980" cy="35544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F9AFC-C398-E34C-4EAA-3D9E7BAE2FB5}"/>
              </a:ext>
            </a:extLst>
          </p:cNvPr>
          <p:cNvCxnSpPr>
            <a:cxnSpLocks/>
          </p:cNvCxnSpPr>
          <p:nvPr/>
        </p:nvCxnSpPr>
        <p:spPr>
          <a:xfrm>
            <a:off x="9479358" y="5089866"/>
            <a:ext cx="1346200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A56B966-8F86-429C-CA17-AE5B322D9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6" y="2690811"/>
            <a:ext cx="1676400" cy="1476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DC9D1-5CBC-C5C2-E3E9-F4D8E0183F16}"/>
              </a:ext>
            </a:extLst>
          </p:cNvPr>
          <p:cNvSpPr txBox="1"/>
          <p:nvPr/>
        </p:nvSpPr>
        <p:spPr>
          <a:xfrm>
            <a:off x="2465407" y="2540592"/>
            <a:ext cx="91208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7 Gujarati women turned</a:t>
            </a:r>
            <a:r>
              <a:rPr lang="en-GB" sz="28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₹80 into ₹1600 Crores employing more than 45000 lives. Imagine the impact when the glass ceiling starts cracking for Indian housewives.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267440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5034F3E-2A9C-1B89-C8DB-46632F04E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0C588F-6AA0-C8C7-BB12-6693D0687595}"/>
              </a:ext>
            </a:extLst>
          </p:cNvPr>
          <p:cNvSpPr/>
          <p:nvPr/>
        </p:nvSpPr>
        <p:spPr>
          <a:xfrm>
            <a:off x="-20" y="949124"/>
            <a:ext cx="12191980" cy="4849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F9AFC-C398-E34C-4EAA-3D9E7BAE2FB5}"/>
              </a:ext>
            </a:extLst>
          </p:cNvPr>
          <p:cNvCxnSpPr>
            <a:cxnSpLocks/>
          </p:cNvCxnSpPr>
          <p:nvPr/>
        </p:nvCxnSpPr>
        <p:spPr>
          <a:xfrm>
            <a:off x="9479358" y="5089866"/>
            <a:ext cx="1346200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7DDC9D1-5CBC-C5C2-E3E9-F4D8E0183F16}"/>
              </a:ext>
            </a:extLst>
          </p:cNvPr>
          <p:cNvSpPr txBox="1"/>
          <p:nvPr/>
        </p:nvSpPr>
        <p:spPr>
          <a:xfrm>
            <a:off x="4633732" y="3112409"/>
            <a:ext cx="815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Contact us for how we can build this together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27272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Team </a:t>
            </a:r>
            <a:r>
              <a:rPr lang="en-US" sz="1800" dirty="0" err="1">
                <a:solidFill>
                  <a:srgbClr val="FC05CB"/>
                </a:solidFill>
              </a:rPr>
              <a:t>Abhyaas</a:t>
            </a:r>
            <a:endParaRPr lang="en-US" sz="1800" dirty="0">
              <a:solidFill>
                <a:srgbClr val="FC05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50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Abhyaas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6+ months- how will we make money and how will the product journey look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D5646-8EB0-AE43-F6DE-BADBE0BB0E3A}"/>
              </a:ext>
            </a:extLst>
          </p:cNvPr>
          <p:cNvSpPr txBox="1"/>
          <p:nvPr/>
        </p:nvSpPr>
        <p:spPr>
          <a:xfrm>
            <a:off x="5921330" y="1863244"/>
            <a:ext cx="2873694" cy="2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F10929C-E228-7821-AE20-E0C15BEB61E9}"/>
              </a:ext>
            </a:extLst>
          </p:cNvPr>
          <p:cNvSpPr/>
          <p:nvPr/>
        </p:nvSpPr>
        <p:spPr>
          <a:xfrm>
            <a:off x="1749500" y="1299259"/>
            <a:ext cx="9626607" cy="964786"/>
          </a:xfrm>
          <a:prstGeom prst="rect">
            <a:avLst/>
          </a:prstGeom>
          <a:ln cap="rnd">
            <a:solidFill>
              <a:schemeClr val="tx1"/>
            </a:solidFill>
            <a:prstDash val="dash"/>
            <a:beve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F1212-7938-BF7F-99B7-7042C4044FC6}"/>
              </a:ext>
            </a:extLst>
          </p:cNvPr>
          <p:cNvSpPr txBox="1"/>
          <p:nvPr/>
        </p:nvSpPr>
        <p:spPr>
          <a:xfrm>
            <a:off x="2087434" y="1510024"/>
            <a:ext cx="2348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Talent identification and onboarding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F3B3F-E1EE-72A7-0BDB-3E7C6FCB4F63}"/>
              </a:ext>
            </a:extLst>
          </p:cNvPr>
          <p:cNvSpPr txBox="1"/>
          <p:nvPr/>
        </p:nvSpPr>
        <p:spPr>
          <a:xfrm>
            <a:off x="4697649" y="1510024"/>
            <a:ext cx="1976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2-week Immersion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0E1C2-16B1-B890-C419-F77FBC4F5839}"/>
              </a:ext>
            </a:extLst>
          </p:cNvPr>
          <p:cNvSpPr txBox="1"/>
          <p:nvPr/>
        </p:nvSpPr>
        <p:spPr>
          <a:xfrm>
            <a:off x="7045024" y="1510024"/>
            <a:ext cx="197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33708-FD99-7251-9689-9A49E99E590A}"/>
              </a:ext>
            </a:extLst>
          </p:cNvPr>
          <p:cNvSpPr txBox="1"/>
          <p:nvPr/>
        </p:nvSpPr>
        <p:spPr>
          <a:xfrm>
            <a:off x="9339788" y="1510024"/>
            <a:ext cx="197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incubator </a:t>
            </a:r>
          </a:p>
        </p:txBody>
      </p:sp>
      <p:pic>
        <p:nvPicPr>
          <p:cNvPr id="25" name="Graphic 24" descr="Woman outline">
            <a:extLst>
              <a:ext uri="{FF2B5EF4-FFF2-40B4-BE49-F238E27FC236}">
                <a16:creationId xmlns:a16="http://schemas.microsoft.com/office/drawing/2014/main" id="{C788D0DF-0B2A-8D18-E36B-B20221DEB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075" y="1352794"/>
            <a:ext cx="914400" cy="914400"/>
          </a:xfrm>
          <a:prstGeom prst="rect">
            <a:avLst/>
          </a:prstGeom>
        </p:spPr>
      </p:pic>
      <p:pic>
        <p:nvPicPr>
          <p:cNvPr id="55" name="Graphic 54" descr="Caret Left with solid fill">
            <a:extLst>
              <a:ext uri="{FF2B5EF4-FFF2-40B4-BE49-F238E27FC236}">
                <a16:creationId xmlns:a16="http://schemas.microsoft.com/office/drawing/2014/main" id="{A2B2A3AD-EB50-937D-DF1E-0C0773CDE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49297" y="1609892"/>
            <a:ext cx="400203" cy="40020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F0463EB-15D5-9F7A-5F0F-B1AEE850F402}"/>
              </a:ext>
            </a:extLst>
          </p:cNvPr>
          <p:cNvSpPr/>
          <p:nvPr/>
        </p:nvSpPr>
        <p:spPr>
          <a:xfrm>
            <a:off x="1980276" y="1563758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FB3AA0-8F23-9702-D539-C5C38D9820E6}"/>
              </a:ext>
            </a:extLst>
          </p:cNvPr>
          <p:cNvSpPr/>
          <p:nvPr/>
        </p:nvSpPr>
        <p:spPr>
          <a:xfrm>
            <a:off x="4423329" y="1563758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0CCEDE-515E-2A91-8847-3DE52C2306EE}"/>
              </a:ext>
            </a:extLst>
          </p:cNvPr>
          <p:cNvSpPr/>
          <p:nvPr/>
        </p:nvSpPr>
        <p:spPr>
          <a:xfrm>
            <a:off x="9456823" y="1563758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ACDD60-3A9E-0F98-EA08-CDA341024B4D}"/>
              </a:ext>
            </a:extLst>
          </p:cNvPr>
          <p:cNvSpPr/>
          <p:nvPr/>
        </p:nvSpPr>
        <p:spPr>
          <a:xfrm>
            <a:off x="7221017" y="1563758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59CD81-BFF9-12C0-E187-36EB1EBA4935}"/>
              </a:ext>
            </a:extLst>
          </p:cNvPr>
          <p:cNvGrpSpPr/>
          <p:nvPr/>
        </p:nvGrpSpPr>
        <p:grpSpPr>
          <a:xfrm>
            <a:off x="74028" y="2978203"/>
            <a:ext cx="11314601" cy="3139321"/>
            <a:chOff x="68942" y="2019918"/>
            <a:chExt cx="11314601" cy="31393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E28EE7-1B9B-06F4-5B86-43D08EB17666}"/>
                </a:ext>
              </a:extLst>
            </p:cNvPr>
            <p:cNvSpPr txBox="1"/>
            <p:nvPr/>
          </p:nvSpPr>
          <p:spPr>
            <a:xfrm>
              <a:off x="1749500" y="2019918"/>
              <a:ext cx="2567676" cy="92333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Identification through internal networks/local exhibitions </a:t>
              </a:r>
              <a:endPara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0F313F4-BE50-429F-D80A-C334579232FF}"/>
                </a:ext>
              </a:extLst>
            </p:cNvPr>
            <p:cNvSpPr txBox="1"/>
            <p:nvPr/>
          </p:nvSpPr>
          <p:spPr>
            <a:xfrm>
              <a:off x="1749500" y="3958910"/>
              <a:ext cx="2567676" cy="92333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Simple sign-up process via WhatsApp (local language)</a:t>
              </a:r>
              <a:endPara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3A2509C-28D8-F8D0-51E0-9B0D1A837237}"/>
                </a:ext>
              </a:extLst>
            </p:cNvPr>
            <p:cNvSpPr txBox="1"/>
            <p:nvPr/>
          </p:nvSpPr>
          <p:spPr>
            <a:xfrm>
              <a:off x="4593269" y="2019918"/>
              <a:ext cx="2111300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Sign ups enter a 2-week immersion program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Focus on motivation and community building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2-hour sessions/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days a week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3B42990C-8686-6610-C04E-0EF460B232FC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>
            <a:xfrm flipV="1">
              <a:off x="4317176" y="3589579"/>
              <a:ext cx="276093" cy="83099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B2CB6DA-5FAC-8A60-516A-C90DDA04A710}"/>
                </a:ext>
              </a:extLst>
            </p:cNvPr>
            <p:cNvSpPr txBox="1"/>
            <p:nvPr/>
          </p:nvSpPr>
          <p:spPr>
            <a:xfrm>
              <a:off x="6816911" y="2019918"/>
              <a:ext cx="2111300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entrepreneurs enter the 4 months training program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Focus on building financial, ops and marketing skills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 hours per week including self paced learning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8CA8E2-FDE9-4928-E59C-8A18545D7449}"/>
                </a:ext>
              </a:extLst>
            </p:cNvPr>
            <p:cNvSpPr txBox="1"/>
            <p:nvPr/>
          </p:nvSpPr>
          <p:spPr>
            <a:xfrm>
              <a:off x="9272243" y="2019918"/>
              <a:ext cx="2111300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Entrepreneurs start building the startup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b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weeks of intensive mentor and Combinator support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E23A2-33D8-9650-2CCA-9AC18E7FEB3E}"/>
                </a:ext>
              </a:extLst>
            </p:cNvPr>
            <p:cNvSpPr txBox="1"/>
            <p:nvPr/>
          </p:nvSpPr>
          <p:spPr>
            <a:xfrm>
              <a:off x="9272243" y="4235909"/>
              <a:ext cx="2111300" cy="92333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Self sustaining &amp; profitable  biz operations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EA3B53-E732-C730-E455-1048C367247C}"/>
                </a:ext>
              </a:extLst>
            </p:cNvPr>
            <p:cNvCxnSpPr>
              <a:cxnSpLocks/>
              <a:stCxn id="44" idx="3"/>
              <a:endCxn id="51" idx="1"/>
            </p:cNvCxnSpPr>
            <p:nvPr/>
          </p:nvCxnSpPr>
          <p:spPr>
            <a:xfrm>
              <a:off x="6704569" y="3589579"/>
              <a:ext cx="1123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C9984D3-E47D-4675-9A8C-1B7D688315AD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>
              <a:off x="10327893" y="3774244"/>
              <a:ext cx="0" cy="461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8AAB55B1-ACAA-DDBB-7B34-7F6E4AC5B6AD}"/>
                </a:ext>
              </a:extLst>
            </p:cNvPr>
            <p:cNvCxnSpPr>
              <a:cxnSpLocks/>
              <a:stCxn id="51" idx="3"/>
              <a:endCxn id="3" idx="1"/>
            </p:cNvCxnSpPr>
            <p:nvPr/>
          </p:nvCxnSpPr>
          <p:spPr>
            <a:xfrm flipV="1">
              <a:off x="8928211" y="2897081"/>
              <a:ext cx="344032" cy="69249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FD3A0FB-A38C-B5C7-D8A1-B0DD2C1FF2FF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>
              <a:off x="3033338" y="2943248"/>
              <a:ext cx="0" cy="1015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48306C-D987-54E1-3E8A-A3468596DF0B}"/>
                </a:ext>
              </a:extLst>
            </p:cNvPr>
            <p:cNvSpPr/>
            <p:nvPr/>
          </p:nvSpPr>
          <p:spPr>
            <a:xfrm>
              <a:off x="68942" y="2538451"/>
              <a:ext cx="1480457" cy="1524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 level details</a:t>
              </a:r>
              <a:endPara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 descr="Caret Left with solid fill">
              <a:extLst>
                <a:ext uri="{FF2B5EF4-FFF2-40B4-BE49-F238E27FC236}">
                  <a16:creationId xmlns:a16="http://schemas.microsoft.com/office/drawing/2014/main" id="{A1B94C45-50BC-615F-804D-893A4D991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349297" y="3100349"/>
              <a:ext cx="400203" cy="400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6054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Team </a:t>
            </a:r>
            <a:r>
              <a:rPr lang="en-US" b="1" dirty="0" err="1">
                <a:solidFill>
                  <a:schemeClr val="accent1"/>
                </a:solidFill>
              </a:rPr>
              <a:t>Abhyaas</a:t>
            </a:r>
            <a:r>
              <a:rPr lang="en-US" b="1" dirty="0">
                <a:solidFill>
                  <a:schemeClr val="accent1"/>
                </a:solidFill>
              </a:rPr>
              <a:t> | </a:t>
            </a:r>
            <a:r>
              <a:rPr lang="en-US" b="1" dirty="0"/>
              <a:t>Y-Combinator for middle class housewives in urban areas </a:t>
            </a:r>
            <a:endParaRPr lang="en-GB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5F5C2-B34E-36B6-3938-5AEAF713D4D9}"/>
              </a:ext>
            </a:extLst>
          </p:cNvPr>
          <p:cNvSpPr/>
          <p:nvPr/>
        </p:nvSpPr>
        <p:spPr>
          <a:xfrm>
            <a:off x="633548" y="866853"/>
            <a:ext cx="10918372" cy="106611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6- month </a:t>
            </a:r>
            <a:r>
              <a:rPr lang="en-US" sz="2400" dirty="0"/>
              <a:t>incubator program designed for </a:t>
            </a:r>
            <a:r>
              <a:rPr lang="en-US" sz="2400" b="1" dirty="0"/>
              <a:t>Mumbai housewives in the age group of 45+ </a:t>
            </a:r>
            <a:r>
              <a:rPr lang="en-US" sz="2400" dirty="0"/>
              <a:t>in their local language to help them commercialize their existing skillset. 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A265E7-AB7B-0A6C-FAAD-721612F46067}"/>
              </a:ext>
            </a:extLst>
          </p:cNvPr>
          <p:cNvSpPr/>
          <p:nvPr/>
        </p:nvSpPr>
        <p:spPr>
          <a:xfrm>
            <a:off x="640080" y="4364817"/>
            <a:ext cx="10911840" cy="1626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raphic 26" descr="Woman outline">
            <a:extLst>
              <a:ext uri="{FF2B5EF4-FFF2-40B4-BE49-F238E27FC236}">
                <a16:creationId xmlns:a16="http://schemas.microsoft.com/office/drawing/2014/main" id="{A6F88C8C-55F2-4E5F-2F55-C2F40004F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630" y="4517176"/>
            <a:ext cx="661557" cy="6773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2FC03B9-5C7F-B68A-1142-5AAB18EF0C2F}"/>
              </a:ext>
            </a:extLst>
          </p:cNvPr>
          <p:cNvSpPr txBox="1"/>
          <p:nvPr/>
        </p:nvSpPr>
        <p:spPr>
          <a:xfrm>
            <a:off x="934720" y="529551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Urban Mumbai housewives</a:t>
            </a:r>
            <a:endParaRPr lang="en-GB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45A7B2-73D9-47E8-0697-3E3B1998A4F8}"/>
              </a:ext>
            </a:extLst>
          </p:cNvPr>
          <p:cNvSpPr txBox="1"/>
          <p:nvPr/>
        </p:nvSpPr>
        <p:spPr>
          <a:xfrm>
            <a:off x="3535680" y="529551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45–50-year age range</a:t>
            </a:r>
            <a:endParaRPr lang="en-GB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9C7ABA-BF63-9FF9-9671-C8F59040C867}"/>
              </a:ext>
            </a:extLst>
          </p:cNvPr>
          <p:cNvSpPr txBox="1"/>
          <p:nvPr/>
        </p:nvSpPr>
        <p:spPr>
          <a:xfrm>
            <a:off x="5792293" y="5295509"/>
            <a:ext cx="248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Existing skillset that can be commercialized</a:t>
            </a:r>
            <a:r>
              <a:rPr lang="en-US" b="1" i="1" baseline="30000" dirty="0"/>
              <a:t>1</a:t>
            </a:r>
            <a:endParaRPr lang="en-GB" b="1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E10978-13E6-2B8E-F894-D73F1DF40B3E}"/>
              </a:ext>
            </a:extLst>
          </p:cNvPr>
          <p:cNvSpPr txBox="1"/>
          <p:nvPr/>
        </p:nvSpPr>
        <p:spPr>
          <a:xfrm>
            <a:off x="9022080" y="5295509"/>
            <a:ext cx="225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Basic literacy skills (can read and write)</a:t>
            </a:r>
            <a:endParaRPr lang="en-GB" b="1" i="1" dirty="0"/>
          </a:p>
        </p:txBody>
      </p:sp>
      <p:pic>
        <p:nvPicPr>
          <p:cNvPr id="32" name="Graphic 31" descr="Hourglass Finished outline">
            <a:extLst>
              <a:ext uri="{FF2B5EF4-FFF2-40B4-BE49-F238E27FC236}">
                <a16:creationId xmlns:a16="http://schemas.microsoft.com/office/drawing/2014/main" id="{992B16F0-2093-A824-589A-2C9916016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3101" y="4517176"/>
            <a:ext cx="661557" cy="677351"/>
          </a:xfrm>
          <a:prstGeom prst="rect">
            <a:avLst/>
          </a:prstGeom>
        </p:spPr>
      </p:pic>
      <p:pic>
        <p:nvPicPr>
          <p:cNvPr id="33" name="Graphic 32" descr="Dollar outline">
            <a:extLst>
              <a:ext uri="{FF2B5EF4-FFF2-40B4-BE49-F238E27FC236}">
                <a16:creationId xmlns:a16="http://schemas.microsoft.com/office/drawing/2014/main" id="{8FB66E8B-2BA9-1A85-0276-5B8FBB9C7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8236" y="4517176"/>
            <a:ext cx="661557" cy="677351"/>
          </a:xfrm>
          <a:prstGeom prst="rect">
            <a:avLst/>
          </a:prstGeom>
        </p:spPr>
      </p:pic>
      <p:pic>
        <p:nvPicPr>
          <p:cNvPr id="34" name="Graphic 33" descr="Address Book outline">
            <a:extLst>
              <a:ext uri="{FF2B5EF4-FFF2-40B4-BE49-F238E27FC236}">
                <a16:creationId xmlns:a16="http://schemas.microsoft.com/office/drawing/2014/main" id="{F6A381CB-577D-FA98-24FB-9F947E96E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5692" y="4517176"/>
            <a:ext cx="661557" cy="6773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B7E4364-6DCF-DDCB-D2BB-A5A19BDCF8C4}"/>
              </a:ext>
            </a:extLst>
          </p:cNvPr>
          <p:cNvSpPr txBox="1"/>
          <p:nvPr/>
        </p:nvSpPr>
        <p:spPr>
          <a:xfrm>
            <a:off x="640080" y="6412375"/>
            <a:ext cx="1091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Examples of skills in scope: Jewelry makers, candle artisans, food with a long shelf life</a:t>
            </a:r>
            <a:endParaRPr lang="en-GB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6066C9-D756-A321-8DC5-591208B08CDB}"/>
              </a:ext>
            </a:extLst>
          </p:cNvPr>
          <p:cNvSpPr txBox="1"/>
          <p:nvPr/>
        </p:nvSpPr>
        <p:spPr>
          <a:xfrm>
            <a:off x="651654" y="3892936"/>
            <a:ext cx="3802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Target users and prerequisites </a:t>
            </a:r>
            <a:endParaRPr lang="en-GB" sz="20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760D09-CC7B-7981-FFA7-56A886D5C9FD}"/>
              </a:ext>
            </a:extLst>
          </p:cNvPr>
          <p:cNvSpPr/>
          <p:nvPr/>
        </p:nvSpPr>
        <p:spPr>
          <a:xfrm>
            <a:off x="633548" y="2481152"/>
            <a:ext cx="3276600" cy="1066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Community building </a:t>
            </a:r>
            <a:r>
              <a:rPr lang="en-US" i="1" dirty="0"/>
              <a:t>through mentorship and buddy programs</a:t>
            </a:r>
            <a:endParaRPr lang="en-GB" i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44AB02-DF69-D6D7-7C09-F8C012BC7A16}"/>
              </a:ext>
            </a:extLst>
          </p:cNvPr>
          <p:cNvSpPr/>
          <p:nvPr/>
        </p:nvSpPr>
        <p:spPr>
          <a:xfrm>
            <a:off x="4457700" y="2481152"/>
            <a:ext cx="3276600" cy="1066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Skill development </a:t>
            </a:r>
            <a:r>
              <a:rPr lang="en-US" i="1" dirty="0"/>
              <a:t>on topics like financial management, ops, digital marketing, etc. </a:t>
            </a:r>
            <a:endParaRPr lang="en-GB" i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A1DF6F-CCEC-8EB0-CA9C-FB97653B6F3E}"/>
              </a:ext>
            </a:extLst>
          </p:cNvPr>
          <p:cNvSpPr/>
          <p:nvPr/>
        </p:nvSpPr>
        <p:spPr>
          <a:xfrm>
            <a:off x="8275320" y="2481152"/>
            <a:ext cx="3276600" cy="1066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Support ecosystem</a:t>
            </a:r>
            <a:r>
              <a:rPr lang="en-US" b="1" i="1" dirty="0"/>
              <a:t> </a:t>
            </a:r>
            <a:r>
              <a:rPr lang="en-US" i="1" dirty="0"/>
              <a:t>to</a:t>
            </a:r>
            <a:r>
              <a:rPr lang="en-US" b="1" i="1" dirty="0"/>
              <a:t> </a:t>
            </a:r>
          </a:p>
          <a:p>
            <a:pPr algn="ctr"/>
            <a:r>
              <a:rPr lang="en-US" b="1" i="1" dirty="0"/>
              <a:t>empower women </a:t>
            </a:r>
            <a:r>
              <a:rPr lang="en-US" i="1" dirty="0"/>
              <a:t>to go from </a:t>
            </a:r>
          </a:p>
          <a:p>
            <a:pPr algn="ctr"/>
            <a:r>
              <a:rPr lang="en-US" i="1" dirty="0"/>
              <a:t>“I can’t” to “I will”</a:t>
            </a:r>
          </a:p>
        </p:txBody>
      </p:sp>
      <p:pic>
        <p:nvPicPr>
          <p:cNvPr id="43" name="Graphic 42" descr="Caret Left with solid fill">
            <a:extLst>
              <a:ext uri="{FF2B5EF4-FFF2-40B4-BE49-F238E27FC236}">
                <a16:creationId xmlns:a16="http://schemas.microsoft.com/office/drawing/2014/main" id="{A5CADBD5-6E70-0CF3-5937-42432ED481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 flipH="1">
            <a:off x="2071746" y="2009178"/>
            <a:ext cx="400203" cy="400203"/>
          </a:xfrm>
          <a:prstGeom prst="rect">
            <a:avLst/>
          </a:prstGeom>
        </p:spPr>
      </p:pic>
      <p:pic>
        <p:nvPicPr>
          <p:cNvPr id="44" name="Graphic 43" descr="Caret Left with solid fill">
            <a:extLst>
              <a:ext uri="{FF2B5EF4-FFF2-40B4-BE49-F238E27FC236}">
                <a16:creationId xmlns:a16="http://schemas.microsoft.com/office/drawing/2014/main" id="{8C8C7B29-F388-3E80-8B7A-4C97A50354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 flipH="1">
            <a:off x="5892632" y="2009178"/>
            <a:ext cx="400203" cy="400203"/>
          </a:xfrm>
          <a:prstGeom prst="rect">
            <a:avLst/>
          </a:prstGeom>
        </p:spPr>
      </p:pic>
      <p:pic>
        <p:nvPicPr>
          <p:cNvPr id="45" name="Graphic 44" descr="Caret Left with solid fill">
            <a:extLst>
              <a:ext uri="{FF2B5EF4-FFF2-40B4-BE49-F238E27FC236}">
                <a16:creationId xmlns:a16="http://schemas.microsoft.com/office/drawing/2014/main" id="{3E7F194B-4259-D6BB-B95A-CE1796F613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 flipH="1">
            <a:off x="9713519" y="2009178"/>
            <a:ext cx="400203" cy="40020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5CBDEB5A-61C8-BC1D-8C5F-B36705C6F2AD}"/>
              </a:ext>
            </a:extLst>
          </p:cNvPr>
          <p:cNvSpPr/>
          <p:nvPr/>
        </p:nvSpPr>
        <p:spPr>
          <a:xfrm>
            <a:off x="514494" y="236630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D81AA42-C41C-D8F5-AFD5-8CB96B0C38E8}"/>
              </a:ext>
            </a:extLst>
          </p:cNvPr>
          <p:cNvSpPr/>
          <p:nvPr/>
        </p:nvSpPr>
        <p:spPr>
          <a:xfrm>
            <a:off x="4340505" y="236630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CCBE1CA-D9A3-8B5F-76B4-FFC944714A0E}"/>
              </a:ext>
            </a:extLst>
          </p:cNvPr>
          <p:cNvSpPr/>
          <p:nvPr/>
        </p:nvSpPr>
        <p:spPr>
          <a:xfrm>
            <a:off x="8144692" y="236630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95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5034F3E-2A9C-1B89-C8DB-46632F04E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E70C588F-6AA0-C8C7-BB12-6693D0687595}"/>
              </a:ext>
            </a:extLst>
          </p:cNvPr>
          <p:cNvSpPr/>
          <p:nvPr/>
        </p:nvSpPr>
        <p:spPr>
          <a:xfrm>
            <a:off x="773230" y="1651767"/>
            <a:ext cx="10645540" cy="3554465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Woman outline">
            <a:extLst>
              <a:ext uri="{FF2B5EF4-FFF2-40B4-BE49-F238E27FC236}">
                <a16:creationId xmlns:a16="http://schemas.microsoft.com/office/drawing/2014/main" id="{932F23F6-AC68-5CD8-2108-0A97F214E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483" y="261643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37C0CE-AFB5-750F-D605-6309A96CB6DA}"/>
              </a:ext>
            </a:extLst>
          </p:cNvPr>
          <p:cNvSpPr txBox="1"/>
          <p:nvPr/>
        </p:nvSpPr>
        <p:spPr>
          <a:xfrm>
            <a:off x="1814363" y="2473471"/>
            <a:ext cx="9418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 have gone from being useful for my family for so long…to not having any purpose. I don’t know where to start again in order to find something to fulfil me” 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92A13-6280-6299-95C8-93C96BC2628E}"/>
              </a:ext>
            </a:extLst>
          </p:cNvPr>
          <p:cNvSpPr txBox="1"/>
          <p:nvPr/>
        </p:nvSpPr>
        <p:spPr>
          <a:xfrm>
            <a:off x="8727310" y="4316228"/>
            <a:ext cx="241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Mrs.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Singh, </a:t>
            </a:r>
            <a:r>
              <a:rPr lang="en-US" i="1" dirty="0" err="1">
                <a:solidFill>
                  <a:prstClr val="black"/>
                </a:solidFill>
                <a:latin typeface="Calibri" panose="020F0502020204030204"/>
              </a:rPr>
              <a:t>Houswife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F9AFC-C398-E34C-4EAA-3D9E7BAE2FB5}"/>
              </a:ext>
            </a:extLst>
          </p:cNvPr>
          <p:cNvCxnSpPr>
            <a:cxnSpLocks/>
          </p:cNvCxnSpPr>
          <p:nvPr/>
        </p:nvCxnSpPr>
        <p:spPr>
          <a:xfrm>
            <a:off x="9479358" y="5089866"/>
            <a:ext cx="1346200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982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Team </a:t>
            </a:r>
            <a:r>
              <a:rPr lang="en-US" b="1" dirty="0" err="1">
                <a:solidFill>
                  <a:schemeClr val="accent1"/>
                </a:solidFill>
              </a:rPr>
              <a:t>Abhyaas</a:t>
            </a:r>
            <a:r>
              <a:rPr lang="en-US" b="1" dirty="0">
                <a:solidFill>
                  <a:schemeClr val="accent1"/>
                </a:solidFill>
              </a:rPr>
              <a:t> | </a:t>
            </a:r>
            <a:r>
              <a:rPr lang="en-US" b="1" dirty="0"/>
              <a:t>Y-Combinator for middle class housewives in urban areas 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50E1C3-12E7-F454-E151-E42D82B33B71}"/>
              </a:ext>
            </a:extLst>
          </p:cNvPr>
          <p:cNvSpPr/>
          <p:nvPr/>
        </p:nvSpPr>
        <p:spPr>
          <a:xfrm>
            <a:off x="754742" y="711585"/>
            <a:ext cx="10918372" cy="5434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9386C-9A22-665B-5217-51918AFF4C08}"/>
              </a:ext>
            </a:extLst>
          </p:cNvPr>
          <p:cNvSpPr txBox="1"/>
          <p:nvPr/>
        </p:nvSpPr>
        <p:spPr>
          <a:xfrm>
            <a:off x="1670595" y="2135342"/>
            <a:ext cx="4425406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i="1" dirty="0"/>
              <a:t>“I feel too helpless…. I don’t know where to start</a:t>
            </a:r>
            <a:r>
              <a:rPr lang="en-GB" sz="1600" b="1" i="1" dirty="0"/>
              <a:t>”</a:t>
            </a:r>
          </a:p>
          <a:p>
            <a:r>
              <a:rPr lang="en-GB" sz="1600" b="1" i="1" dirty="0"/>
              <a:t> </a:t>
            </a:r>
            <a:endParaRPr lang="en-US" sz="16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1F33B-EFBF-F780-E223-9E0FAB0386C9}"/>
              </a:ext>
            </a:extLst>
          </p:cNvPr>
          <p:cNvSpPr txBox="1"/>
          <p:nvPr/>
        </p:nvSpPr>
        <p:spPr>
          <a:xfrm>
            <a:off x="1670593" y="2914334"/>
            <a:ext cx="4425406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“A part of me wishes I could go back and learn to be self dependent”</a:t>
            </a:r>
          </a:p>
        </p:txBody>
      </p:sp>
      <p:pic>
        <p:nvPicPr>
          <p:cNvPr id="6" name="Graphic 5" descr="Woman outline">
            <a:extLst>
              <a:ext uri="{FF2B5EF4-FFF2-40B4-BE49-F238E27FC236}">
                <a16:creationId xmlns:a16="http://schemas.microsoft.com/office/drawing/2014/main" id="{9C1B8968-7599-D742-659D-9F10314D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343" y="89110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5BECA-A60A-EEBE-14B8-ECE3E3C6275C}"/>
              </a:ext>
            </a:extLst>
          </p:cNvPr>
          <p:cNvSpPr txBox="1"/>
          <p:nvPr/>
        </p:nvSpPr>
        <p:spPr>
          <a:xfrm>
            <a:off x="1670594" y="1060100"/>
            <a:ext cx="3757934" cy="5847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From…</a:t>
            </a:r>
            <a:endParaRPr lang="en-GB" sz="32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B58C45-A05F-12C1-1301-F32A943E367E}"/>
              </a:ext>
            </a:extLst>
          </p:cNvPr>
          <p:cNvSpPr txBox="1"/>
          <p:nvPr/>
        </p:nvSpPr>
        <p:spPr>
          <a:xfrm>
            <a:off x="1670594" y="3693326"/>
            <a:ext cx="4425406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“I wish I knew more about what my children and husband do”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38E5B-10FE-951E-CCE0-1279ABFA843C}"/>
              </a:ext>
            </a:extLst>
          </p:cNvPr>
          <p:cNvSpPr/>
          <p:nvPr/>
        </p:nvSpPr>
        <p:spPr>
          <a:xfrm>
            <a:off x="1079873" y="2135342"/>
            <a:ext cx="426720" cy="4616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1</a:t>
            </a:r>
            <a:endParaRPr lang="en-GB" i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C3580D-E3C8-D04B-0D96-D3B9925C27D4}"/>
              </a:ext>
            </a:extLst>
          </p:cNvPr>
          <p:cNvSpPr/>
          <p:nvPr/>
        </p:nvSpPr>
        <p:spPr>
          <a:xfrm>
            <a:off x="1079873" y="2914335"/>
            <a:ext cx="426720" cy="4616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2</a:t>
            </a:r>
            <a:endParaRPr lang="en-GB" i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69277F-BC59-B484-B545-B684C8412E81}"/>
              </a:ext>
            </a:extLst>
          </p:cNvPr>
          <p:cNvSpPr/>
          <p:nvPr/>
        </p:nvSpPr>
        <p:spPr>
          <a:xfrm>
            <a:off x="1079873" y="3693327"/>
            <a:ext cx="426720" cy="4616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3</a:t>
            </a:r>
            <a:endParaRPr lang="en-GB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43F2F8-BE22-9D6D-66C0-E9B25D314F8D}"/>
              </a:ext>
            </a:extLst>
          </p:cNvPr>
          <p:cNvSpPr txBox="1"/>
          <p:nvPr/>
        </p:nvSpPr>
        <p:spPr>
          <a:xfrm>
            <a:off x="1670594" y="4468654"/>
            <a:ext cx="4425406" cy="3385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“It’s too late for me to become self dependent”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8D1611E-6305-7C4F-8A56-E159D22B5E90}"/>
              </a:ext>
            </a:extLst>
          </p:cNvPr>
          <p:cNvSpPr/>
          <p:nvPr/>
        </p:nvSpPr>
        <p:spPr>
          <a:xfrm>
            <a:off x="1079873" y="4468655"/>
            <a:ext cx="426720" cy="4616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4</a:t>
            </a:r>
            <a:endParaRPr lang="en-GB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C90640-E58B-0061-0EF8-B2BFEA2EB191}"/>
              </a:ext>
            </a:extLst>
          </p:cNvPr>
          <p:cNvSpPr txBox="1"/>
          <p:nvPr/>
        </p:nvSpPr>
        <p:spPr>
          <a:xfrm>
            <a:off x="1670594" y="5165617"/>
            <a:ext cx="4425406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“I don’t know how to do things like email setups, Instagram posts… ”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746195-7339-1EB9-3B1B-BFA0656E89E4}"/>
              </a:ext>
            </a:extLst>
          </p:cNvPr>
          <p:cNvSpPr/>
          <p:nvPr/>
        </p:nvSpPr>
        <p:spPr>
          <a:xfrm>
            <a:off x="1079873" y="5165618"/>
            <a:ext cx="426720" cy="4616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5</a:t>
            </a:r>
            <a:endParaRPr lang="en-GB" i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E58B5D-AEEF-542F-07EA-AA48CF1C3B15}"/>
              </a:ext>
            </a:extLst>
          </p:cNvPr>
          <p:cNvCxnSpPr/>
          <p:nvPr/>
        </p:nvCxnSpPr>
        <p:spPr>
          <a:xfrm flipV="1">
            <a:off x="6419221" y="2116634"/>
            <a:ext cx="0" cy="3615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C3044D5-D7EF-A982-AD97-823CDB3FD388}"/>
              </a:ext>
            </a:extLst>
          </p:cNvPr>
          <p:cNvSpPr/>
          <p:nvPr/>
        </p:nvSpPr>
        <p:spPr>
          <a:xfrm>
            <a:off x="6236341" y="3607692"/>
            <a:ext cx="365760" cy="3657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Caret Left with solid fill">
            <a:extLst>
              <a:ext uri="{FF2B5EF4-FFF2-40B4-BE49-F238E27FC236}">
                <a16:creationId xmlns:a16="http://schemas.microsoft.com/office/drawing/2014/main" id="{0832B1DC-4854-A270-1C68-DDFCFC655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235750" y="3590470"/>
            <a:ext cx="400203" cy="40020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3507D8-BD85-3379-E7D3-B530541BE631}"/>
              </a:ext>
            </a:extLst>
          </p:cNvPr>
          <p:cNvSpPr txBox="1"/>
          <p:nvPr/>
        </p:nvSpPr>
        <p:spPr>
          <a:xfrm>
            <a:off x="6763474" y="1060100"/>
            <a:ext cx="3757934" cy="5847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…to</a:t>
            </a:r>
            <a:endParaRPr lang="en-GB" sz="3200" b="1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6B605-0A2E-F650-3220-351A694EF918}"/>
              </a:ext>
            </a:extLst>
          </p:cNvPr>
          <p:cNvSpPr txBox="1"/>
          <p:nvPr/>
        </p:nvSpPr>
        <p:spPr>
          <a:xfrm>
            <a:off x="6765108" y="5165617"/>
            <a:ext cx="4566717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“I feel comfortable using technology and am confident that can learn new things quickly”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6DBAA1-5D82-6BF7-910C-76B17ADC1176}"/>
              </a:ext>
            </a:extLst>
          </p:cNvPr>
          <p:cNvSpPr txBox="1"/>
          <p:nvPr/>
        </p:nvSpPr>
        <p:spPr>
          <a:xfrm>
            <a:off x="6765108" y="4468654"/>
            <a:ext cx="4566721" cy="3385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“I value my financial and emotional independence”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78B7E1-DBB1-F411-D8F3-5D8EC0D82A03}"/>
              </a:ext>
            </a:extLst>
          </p:cNvPr>
          <p:cNvSpPr txBox="1"/>
          <p:nvPr/>
        </p:nvSpPr>
        <p:spPr>
          <a:xfrm>
            <a:off x="6765108" y="3694151"/>
            <a:ext cx="4566731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“I don’t feel nervous about asking people questions even if I don’t know something”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14E490-D915-7644-B703-5F0F636D21E1}"/>
              </a:ext>
            </a:extLst>
          </p:cNvPr>
          <p:cNvSpPr txBox="1"/>
          <p:nvPr/>
        </p:nvSpPr>
        <p:spPr>
          <a:xfrm>
            <a:off x="6765108" y="2914333"/>
            <a:ext cx="4566733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“It’s never late to learn new skills and I will push women around me to think the same way”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0229A4-8432-17DB-521B-BD022CABFA85}"/>
              </a:ext>
            </a:extLst>
          </p:cNvPr>
          <p:cNvSpPr txBox="1"/>
          <p:nvPr/>
        </p:nvSpPr>
        <p:spPr>
          <a:xfrm>
            <a:off x="6765108" y="2131762"/>
            <a:ext cx="4566737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i="1" dirty="0"/>
              <a:t>“I have the right business tools, community and mindset to build something valuable”</a:t>
            </a:r>
          </a:p>
        </p:txBody>
      </p:sp>
    </p:spTree>
    <p:extLst>
      <p:ext uri="{BB962C8B-B14F-4D97-AF65-F5344CB8AC3E}">
        <p14:creationId xmlns:p14="http://schemas.microsoft.com/office/powerpoint/2010/main" val="1558528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Abhyaas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MVP will be designed as a 6-month program targeted at 25 women in Mumbai 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D5646-8EB0-AE43-F6DE-BADBE0BB0E3A}"/>
              </a:ext>
            </a:extLst>
          </p:cNvPr>
          <p:cNvSpPr txBox="1"/>
          <p:nvPr/>
        </p:nvSpPr>
        <p:spPr>
          <a:xfrm>
            <a:off x="5921330" y="1411832"/>
            <a:ext cx="2873694" cy="2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F10929C-E228-7821-AE20-E0C15BEB61E9}"/>
              </a:ext>
            </a:extLst>
          </p:cNvPr>
          <p:cNvSpPr/>
          <p:nvPr/>
        </p:nvSpPr>
        <p:spPr>
          <a:xfrm>
            <a:off x="1749500" y="847847"/>
            <a:ext cx="9626607" cy="964786"/>
          </a:xfrm>
          <a:prstGeom prst="rect">
            <a:avLst/>
          </a:prstGeom>
          <a:ln cap="rnd">
            <a:solidFill>
              <a:schemeClr val="tx1"/>
            </a:solidFill>
            <a:prstDash val="dash"/>
            <a:beve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24" descr="Woman outline">
            <a:extLst>
              <a:ext uri="{FF2B5EF4-FFF2-40B4-BE49-F238E27FC236}">
                <a16:creationId xmlns:a16="http://schemas.microsoft.com/office/drawing/2014/main" id="{C788D0DF-0B2A-8D18-E36B-B20221DEB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075" y="901382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C2B9444-CECA-D2B3-17CF-0B43DA6F415B}"/>
              </a:ext>
            </a:extLst>
          </p:cNvPr>
          <p:cNvSpPr/>
          <p:nvPr/>
        </p:nvSpPr>
        <p:spPr>
          <a:xfrm>
            <a:off x="68942" y="1922359"/>
            <a:ext cx="1480457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 outcomes 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15" descr="Caret Left with solid fill">
            <a:extLst>
              <a:ext uri="{FF2B5EF4-FFF2-40B4-BE49-F238E27FC236}">
                <a16:creationId xmlns:a16="http://schemas.microsoft.com/office/drawing/2014/main" id="{2461C880-87A3-C812-1973-F483A02AD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49297" y="2484257"/>
            <a:ext cx="400203" cy="400203"/>
          </a:xfrm>
          <a:prstGeom prst="rect">
            <a:avLst/>
          </a:prstGeom>
        </p:spPr>
      </p:pic>
      <p:pic>
        <p:nvPicPr>
          <p:cNvPr id="55" name="Graphic 54" descr="Caret Left with solid fill">
            <a:extLst>
              <a:ext uri="{FF2B5EF4-FFF2-40B4-BE49-F238E27FC236}">
                <a16:creationId xmlns:a16="http://schemas.microsoft.com/office/drawing/2014/main" id="{A2B2A3AD-EB50-937D-DF1E-0C0773CDE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49297" y="1158480"/>
            <a:ext cx="400203" cy="40020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38E1900-C234-976F-4CE3-9767D8FBA017}"/>
              </a:ext>
            </a:extLst>
          </p:cNvPr>
          <p:cNvSpPr/>
          <p:nvPr/>
        </p:nvSpPr>
        <p:spPr>
          <a:xfrm>
            <a:off x="1749500" y="2217767"/>
            <a:ext cx="2240280" cy="934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 women </a:t>
            </a:r>
            <a:r>
              <a:rPr lang="en-US" sz="1600" dirty="0">
                <a:solidFill>
                  <a:schemeClr val="tx1"/>
                </a:solidFill>
                <a:latin typeface="Calibri" panose="020F0502020204030204"/>
              </a:rPr>
              <a:t>with existing skillset sign up for the program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F78259-2E22-1D5C-388D-1190C35E6414}"/>
              </a:ext>
            </a:extLst>
          </p:cNvPr>
          <p:cNvGrpSpPr/>
          <p:nvPr/>
        </p:nvGrpSpPr>
        <p:grpSpPr>
          <a:xfrm>
            <a:off x="1795080" y="1058612"/>
            <a:ext cx="2455343" cy="646331"/>
            <a:chOff x="1980276" y="896566"/>
            <a:chExt cx="245534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BF1212-7938-BF7F-99B7-7042C4044FC6}"/>
                </a:ext>
              </a:extLst>
            </p:cNvPr>
            <p:cNvSpPr txBox="1"/>
            <p:nvPr/>
          </p:nvSpPr>
          <p:spPr>
            <a:xfrm>
              <a:off x="2087434" y="896566"/>
              <a:ext cx="2348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Talent identification and onboarding</a:t>
              </a:r>
              <a:endPara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F0463EB-15D5-9F7A-5F0F-B1AEE850F402}"/>
                </a:ext>
              </a:extLst>
            </p:cNvPr>
            <p:cNvSpPr/>
            <p:nvPr/>
          </p:nvSpPr>
          <p:spPr>
            <a:xfrm>
              <a:off x="1980276" y="950300"/>
              <a:ext cx="274320" cy="2743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GB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3691C7B-36F6-7BE8-7857-C81254FE20DD}"/>
              </a:ext>
            </a:extLst>
          </p:cNvPr>
          <p:cNvSpPr/>
          <p:nvPr/>
        </p:nvSpPr>
        <p:spPr>
          <a:xfrm>
            <a:off x="4210475" y="2217767"/>
            <a:ext cx="2240280" cy="934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  <a:latin typeface="Calibri" panose="020F0502020204030204"/>
              </a:rPr>
              <a:t>Each woman will feel empowered to build something valuable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164B88-EE25-3CB3-A49B-6E31869BC499}"/>
              </a:ext>
            </a:extLst>
          </p:cNvPr>
          <p:cNvGrpSpPr/>
          <p:nvPr/>
        </p:nvGrpSpPr>
        <p:grpSpPr>
          <a:xfrm>
            <a:off x="4227759" y="1069873"/>
            <a:ext cx="2250531" cy="646331"/>
            <a:chOff x="4423329" y="896566"/>
            <a:chExt cx="2250531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F3B3F-E1EE-72A7-0BDB-3E7C6FCB4F63}"/>
                </a:ext>
              </a:extLst>
            </p:cNvPr>
            <p:cNvSpPr txBox="1"/>
            <p:nvPr/>
          </p:nvSpPr>
          <p:spPr>
            <a:xfrm>
              <a:off x="4697649" y="896566"/>
              <a:ext cx="1976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2-week Immersion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FB3AA0-8F23-9702-D539-C5C38D9820E6}"/>
                </a:ext>
              </a:extLst>
            </p:cNvPr>
            <p:cNvSpPr/>
            <p:nvPr/>
          </p:nvSpPr>
          <p:spPr>
            <a:xfrm>
              <a:off x="4423329" y="950300"/>
              <a:ext cx="274320" cy="2743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GB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0E6F8AE-D066-B274-8E53-F6EC274D686B}"/>
              </a:ext>
            </a:extLst>
          </p:cNvPr>
          <p:cNvSpPr/>
          <p:nvPr/>
        </p:nvSpPr>
        <p:spPr>
          <a:xfrm>
            <a:off x="9132426" y="2217767"/>
            <a:ext cx="2240280" cy="934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  <a:latin typeface="Calibri" panose="020F0502020204030204"/>
              </a:rPr>
              <a:t>Entrepreneurs will set the foundation for their successful business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5B6CD4-55F2-6A67-1686-025DB9247BBD}"/>
              </a:ext>
            </a:extLst>
          </p:cNvPr>
          <p:cNvGrpSpPr/>
          <p:nvPr/>
        </p:nvGrpSpPr>
        <p:grpSpPr>
          <a:xfrm>
            <a:off x="9264461" y="1058612"/>
            <a:ext cx="1976210" cy="646331"/>
            <a:chOff x="9339788" y="896566"/>
            <a:chExt cx="1976210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D33708-FD99-7251-9689-9A49E99E590A}"/>
                </a:ext>
              </a:extLst>
            </p:cNvPr>
            <p:cNvSpPr txBox="1"/>
            <p:nvPr/>
          </p:nvSpPr>
          <p:spPr>
            <a:xfrm>
              <a:off x="9339788" y="896566"/>
              <a:ext cx="1976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Post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incubator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0CCEDE-515E-2A91-8847-3DE52C2306EE}"/>
                </a:ext>
              </a:extLst>
            </p:cNvPr>
            <p:cNvSpPr/>
            <p:nvPr/>
          </p:nvSpPr>
          <p:spPr>
            <a:xfrm>
              <a:off x="9456823" y="950300"/>
              <a:ext cx="274320" cy="2743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GB" dirty="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17385-0E5C-1196-F48A-B4EFEE34E742}"/>
              </a:ext>
            </a:extLst>
          </p:cNvPr>
          <p:cNvSpPr/>
          <p:nvPr/>
        </p:nvSpPr>
        <p:spPr>
          <a:xfrm>
            <a:off x="6671450" y="2217767"/>
            <a:ext cx="2240280" cy="934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woman will feel that they have right tools to start a business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DB8D44B-C890-EAD0-1FC4-2FEA64BBFF11}"/>
              </a:ext>
            </a:extLst>
          </p:cNvPr>
          <p:cNvGrpSpPr/>
          <p:nvPr/>
        </p:nvGrpSpPr>
        <p:grpSpPr>
          <a:xfrm>
            <a:off x="6810427" y="1069873"/>
            <a:ext cx="1976210" cy="923330"/>
            <a:chOff x="7045024" y="896566"/>
            <a:chExt cx="1976210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90E1C2-16B1-B890-C419-F77FBC4F5839}"/>
                </a:ext>
              </a:extLst>
            </p:cNvPr>
            <p:cNvSpPr txBox="1"/>
            <p:nvPr/>
          </p:nvSpPr>
          <p:spPr>
            <a:xfrm>
              <a:off x="7045024" y="896566"/>
              <a:ext cx="1976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 week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i="1" dirty="0">
                  <a:solidFill>
                    <a:prstClr val="black"/>
                  </a:solidFill>
                  <a:latin typeface="Calibri" panose="020F0502020204030204"/>
                </a:rPr>
                <a:t>t</a:t>
              </a: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raining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ACDD60-3A9E-0F98-EA08-CDA341024B4D}"/>
                </a:ext>
              </a:extLst>
            </p:cNvPr>
            <p:cNvSpPr/>
            <p:nvPr/>
          </p:nvSpPr>
          <p:spPr>
            <a:xfrm>
              <a:off x="7221017" y="950300"/>
              <a:ext cx="274320" cy="2743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GB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CE28EE7-1B9B-06F4-5B86-43D08EB17666}"/>
              </a:ext>
            </a:extLst>
          </p:cNvPr>
          <p:cNvSpPr txBox="1"/>
          <p:nvPr/>
        </p:nvSpPr>
        <p:spPr>
          <a:xfrm>
            <a:off x="1754586" y="4031498"/>
            <a:ext cx="2235194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through internal networks/local exhibitions 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F313F4-BE50-429F-D80A-C334579232FF}"/>
              </a:ext>
            </a:extLst>
          </p:cNvPr>
          <p:cNvSpPr txBox="1"/>
          <p:nvPr/>
        </p:nvSpPr>
        <p:spPr>
          <a:xfrm>
            <a:off x="1749500" y="5307603"/>
            <a:ext cx="2235193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 sign-up process via WhatsApp (local language)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A2509C-28D8-F8D0-51E0-9B0D1A837237}"/>
              </a:ext>
            </a:extLst>
          </p:cNvPr>
          <p:cNvSpPr txBox="1"/>
          <p:nvPr/>
        </p:nvSpPr>
        <p:spPr>
          <a:xfrm>
            <a:off x="4210476" y="4031498"/>
            <a:ext cx="2240280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2-hour sessions/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days a week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2CB6DA-5FAC-8A60-516A-C90DDA04A710}"/>
              </a:ext>
            </a:extLst>
          </p:cNvPr>
          <p:cNvSpPr txBox="1"/>
          <p:nvPr/>
        </p:nvSpPr>
        <p:spPr>
          <a:xfrm>
            <a:off x="6671450" y="4024731"/>
            <a:ext cx="2240280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hours per week including self paced learning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CA8E2-FDE9-4928-E59C-8A18545D7449}"/>
              </a:ext>
            </a:extLst>
          </p:cNvPr>
          <p:cNvSpPr txBox="1"/>
          <p:nvPr/>
        </p:nvSpPr>
        <p:spPr>
          <a:xfrm>
            <a:off x="9132426" y="4031498"/>
            <a:ext cx="2256203" cy="132343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Entrepreneurs start their business using a 4-week intensive build program supported by the incubator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23A2-33D8-9650-2CCA-9AC18E7FEB3E}"/>
              </a:ext>
            </a:extLst>
          </p:cNvPr>
          <p:cNvSpPr txBox="1"/>
          <p:nvPr/>
        </p:nvSpPr>
        <p:spPr>
          <a:xfrm>
            <a:off x="9132426" y="5815434"/>
            <a:ext cx="2256203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 the incubator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30K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within 2 years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984D3-E47D-4675-9A8C-1B7D688315AD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10260528" y="5354937"/>
            <a:ext cx="0" cy="46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FD3A0FB-A38C-B5C7-D8A1-B0DD2C1FF2FF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 flipH="1">
            <a:off x="2867097" y="4862495"/>
            <a:ext cx="5086" cy="445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C48306C-D987-54E1-3E8A-A3468596DF0B}"/>
              </a:ext>
            </a:extLst>
          </p:cNvPr>
          <p:cNvSpPr/>
          <p:nvPr/>
        </p:nvSpPr>
        <p:spPr>
          <a:xfrm>
            <a:off x="74028" y="4550031"/>
            <a:ext cx="1480457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level details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Caret Left with solid fill">
            <a:extLst>
              <a:ext uri="{FF2B5EF4-FFF2-40B4-BE49-F238E27FC236}">
                <a16:creationId xmlns:a16="http://schemas.microsoft.com/office/drawing/2014/main" id="{A1B94C45-50BC-615F-804D-893A4D991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54383" y="5111929"/>
            <a:ext cx="400203" cy="40020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E6367CF-CCF6-195B-BCB6-0B0DE5A8E851}"/>
              </a:ext>
            </a:extLst>
          </p:cNvPr>
          <p:cNvSpPr txBox="1"/>
          <p:nvPr/>
        </p:nvSpPr>
        <p:spPr>
          <a:xfrm>
            <a:off x="4222366" y="5357515"/>
            <a:ext cx="2228389" cy="10772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Leadership sessions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>
                <a:solidFill>
                  <a:prstClr val="black"/>
                </a:solidFill>
                <a:latin typeface="Calibri" panose="020F0502020204030204"/>
              </a:rPr>
              <a:t>Mentorship program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Buddy program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Field visits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8D638B-8149-DC5D-84E9-3E0DBA2C6B7E}"/>
              </a:ext>
            </a:extLst>
          </p:cNvPr>
          <p:cNvSpPr txBox="1"/>
          <p:nvPr/>
        </p:nvSpPr>
        <p:spPr>
          <a:xfrm>
            <a:off x="6666364" y="5357516"/>
            <a:ext cx="2228389" cy="107721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courses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>
                <a:solidFill>
                  <a:prstClr val="black"/>
                </a:solidFill>
                <a:latin typeface="Calibri" panose="020F0502020204030204"/>
              </a:rPr>
              <a:t>Practical assignments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>
                <a:solidFill>
                  <a:prstClr val="black"/>
                </a:solidFill>
                <a:latin typeface="Calibri" panose="020F0502020204030204"/>
              </a:rPr>
              <a:t>Ongoing mentorship</a:t>
            </a:r>
            <a:endParaRPr kumimoji="0" lang="en-US" sz="16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Buddy program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04FD79-3D84-2213-F785-205BD3C8FA7C}"/>
              </a:ext>
            </a:extLst>
          </p:cNvPr>
          <p:cNvCxnSpPr/>
          <p:nvPr/>
        </p:nvCxnSpPr>
        <p:spPr>
          <a:xfrm>
            <a:off x="1749500" y="3550532"/>
            <a:ext cx="963912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19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9CB5C7C-A959-6B2C-23E0-999286E48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04D5A2-5B8C-B737-6C5B-FF226E7E94E1}"/>
              </a:ext>
            </a:extLst>
          </p:cNvPr>
          <p:cNvSpPr/>
          <p:nvPr/>
        </p:nvSpPr>
        <p:spPr>
          <a:xfrm>
            <a:off x="754742" y="693971"/>
            <a:ext cx="10682515" cy="57531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 descr="Caret Left with solid fill">
            <a:extLst>
              <a:ext uri="{FF2B5EF4-FFF2-40B4-BE49-F238E27FC236}">
                <a16:creationId xmlns:a16="http://schemas.microsoft.com/office/drawing/2014/main" id="{272FF1FF-53E7-D850-DAB2-426623E5B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H="1">
            <a:off x="6065171" y="1787744"/>
            <a:ext cx="400203" cy="4002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0FE1F7-F557-4F9E-30F3-9F6B10EB1B4F}"/>
              </a:ext>
            </a:extLst>
          </p:cNvPr>
          <p:cNvSpPr txBox="1"/>
          <p:nvPr/>
        </p:nvSpPr>
        <p:spPr>
          <a:xfrm>
            <a:off x="1670594" y="2401561"/>
            <a:ext cx="9103359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“I feel too helpless…. I don’t know where to start</a:t>
            </a:r>
            <a:r>
              <a:rPr lang="en-GB" sz="2400" i="1" dirty="0"/>
              <a:t>” </a:t>
            </a:r>
            <a:endParaRPr lang="en-US" sz="2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215419-3EF7-E67A-3F59-4C620BDEB087}"/>
              </a:ext>
            </a:extLst>
          </p:cNvPr>
          <p:cNvSpPr txBox="1"/>
          <p:nvPr/>
        </p:nvSpPr>
        <p:spPr>
          <a:xfrm>
            <a:off x="1670593" y="3180553"/>
            <a:ext cx="9103360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“A part of me wishes I could go back and learn to be self dependent”</a:t>
            </a:r>
          </a:p>
        </p:txBody>
      </p:sp>
      <p:pic>
        <p:nvPicPr>
          <p:cNvPr id="31" name="Graphic 30" descr="Woman outline">
            <a:extLst>
              <a:ext uri="{FF2B5EF4-FFF2-40B4-BE49-F238E27FC236}">
                <a16:creationId xmlns:a16="http://schemas.microsoft.com/office/drawing/2014/main" id="{724E0E3A-26BD-598C-6006-A3CA3F8D0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343" y="89110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007944-6B37-1EF8-C72C-1A6F4B47ED87}"/>
              </a:ext>
            </a:extLst>
          </p:cNvPr>
          <p:cNvSpPr txBox="1"/>
          <p:nvPr/>
        </p:nvSpPr>
        <p:spPr>
          <a:xfrm>
            <a:off x="1670593" y="1060100"/>
            <a:ext cx="9103359" cy="70788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3 out of 5 housewives in Mumbai in the age group of 45-60</a:t>
            </a:r>
            <a:r>
              <a:rPr lang="en-US" sz="2000" i="1" dirty="0"/>
              <a:t> said that the biggest </a:t>
            </a:r>
            <a:r>
              <a:rPr lang="en-US" sz="2000" b="1" i="1" dirty="0"/>
              <a:t>struggle</a:t>
            </a:r>
            <a:r>
              <a:rPr lang="en-US" sz="2000" i="1" dirty="0"/>
              <a:t> in their life is the </a:t>
            </a:r>
            <a:r>
              <a:rPr lang="en-US" sz="2000" b="1" i="1" dirty="0"/>
              <a:t>lack of personal and growth opportunities.</a:t>
            </a:r>
            <a:endParaRPr lang="en-GB" sz="2000" b="1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638045-FA3A-1EE8-EB05-7C6700E750B4}"/>
              </a:ext>
            </a:extLst>
          </p:cNvPr>
          <p:cNvSpPr txBox="1"/>
          <p:nvPr/>
        </p:nvSpPr>
        <p:spPr>
          <a:xfrm>
            <a:off x="1670594" y="3959545"/>
            <a:ext cx="9103360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“I wish I knew more about what my children and husband do”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BA3DF39-2085-3E7D-D28C-37BD852D8891}"/>
              </a:ext>
            </a:extLst>
          </p:cNvPr>
          <p:cNvSpPr/>
          <p:nvPr/>
        </p:nvSpPr>
        <p:spPr>
          <a:xfrm>
            <a:off x="1079873" y="2401560"/>
            <a:ext cx="42672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1</a:t>
            </a:r>
            <a:endParaRPr lang="en-GB" i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9DED42-FCC6-8654-085D-3DBC6F803AE0}"/>
              </a:ext>
            </a:extLst>
          </p:cNvPr>
          <p:cNvSpPr/>
          <p:nvPr/>
        </p:nvSpPr>
        <p:spPr>
          <a:xfrm>
            <a:off x="1079873" y="3180553"/>
            <a:ext cx="42672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2</a:t>
            </a:r>
            <a:endParaRPr lang="en-GB" i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E3B5E03-8160-7F88-FE28-63578851DCF6}"/>
              </a:ext>
            </a:extLst>
          </p:cNvPr>
          <p:cNvSpPr/>
          <p:nvPr/>
        </p:nvSpPr>
        <p:spPr>
          <a:xfrm>
            <a:off x="1079873" y="3959545"/>
            <a:ext cx="42672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3</a:t>
            </a:r>
            <a:endParaRPr lang="en-GB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7CF6FB-0A2D-27BF-7DD0-910D8DBA10A2}"/>
              </a:ext>
            </a:extLst>
          </p:cNvPr>
          <p:cNvSpPr txBox="1"/>
          <p:nvPr/>
        </p:nvSpPr>
        <p:spPr>
          <a:xfrm>
            <a:off x="1670594" y="4734873"/>
            <a:ext cx="9103360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“Its too late for me to become self dependent”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44D329-82A7-5BFB-D9F0-3AA3BEE59C9A}"/>
              </a:ext>
            </a:extLst>
          </p:cNvPr>
          <p:cNvSpPr/>
          <p:nvPr/>
        </p:nvSpPr>
        <p:spPr>
          <a:xfrm>
            <a:off x="1079873" y="4734873"/>
            <a:ext cx="42672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4</a:t>
            </a:r>
            <a:endParaRPr lang="en-GB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AA36AA-CB1D-49D4-7AC9-DE58F943FEE3}"/>
              </a:ext>
            </a:extLst>
          </p:cNvPr>
          <p:cNvSpPr txBox="1"/>
          <p:nvPr/>
        </p:nvSpPr>
        <p:spPr>
          <a:xfrm>
            <a:off x="1670594" y="5431836"/>
            <a:ext cx="9103360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“I don’t know how to do things like email setups, Instagram posts… ”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B538D83-B990-1121-092F-F5F8A280C226}"/>
              </a:ext>
            </a:extLst>
          </p:cNvPr>
          <p:cNvSpPr/>
          <p:nvPr/>
        </p:nvSpPr>
        <p:spPr>
          <a:xfrm>
            <a:off x="1079873" y="5431836"/>
            <a:ext cx="42672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5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669866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Team </a:t>
            </a:r>
            <a:r>
              <a:rPr lang="en-US" b="1" dirty="0" err="1">
                <a:solidFill>
                  <a:schemeClr val="accent1"/>
                </a:solidFill>
              </a:rPr>
              <a:t>Abhyaas</a:t>
            </a:r>
            <a:r>
              <a:rPr lang="en-US" b="1" dirty="0">
                <a:solidFill>
                  <a:schemeClr val="accent1"/>
                </a:solidFill>
              </a:rPr>
              <a:t> | </a:t>
            </a:r>
            <a:r>
              <a:rPr lang="en-US" b="1" dirty="0"/>
              <a:t>Size and context of the problem </a:t>
            </a:r>
            <a:endParaRPr lang="en-GB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215472-791D-A442-95C2-74457A98A1FD}"/>
              </a:ext>
            </a:extLst>
          </p:cNvPr>
          <p:cNvSpPr/>
          <p:nvPr/>
        </p:nvSpPr>
        <p:spPr>
          <a:xfrm>
            <a:off x="496816" y="1553901"/>
            <a:ext cx="11198367" cy="37501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solidFill>
                  <a:srgbClr val="FF0000"/>
                </a:solidFill>
              </a:rPr>
              <a:t>15%</a:t>
            </a:r>
            <a:r>
              <a:rPr lang="en-US" sz="5400" i="1" dirty="0">
                <a:solidFill>
                  <a:srgbClr val="FF0000"/>
                </a:solidFill>
              </a:rPr>
              <a:t> </a:t>
            </a:r>
            <a:r>
              <a:rPr lang="en-US" sz="5400" i="1" dirty="0">
                <a:solidFill>
                  <a:schemeClr val="tx1"/>
                </a:solidFill>
              </a:rPr>
              <a:t>of all suicides in India committed by housewives </a:t>
            </a:r>
            <a:endParaRPr lang="en-GB" sz="5400" i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96079-8CF2-E328-AA9A-AFA5C3D1FB0D}"/>
              </a:ext>
            </a:extLst>
          </p:cNvPr>
          <p:cNvSpPr txBox="1"/>
          <p:nvPr/>
        </p:nvSpPr>
        <p:spPr>
          <a:xfrm>
            <a:off x="3335436" y="1292291"/>
            <a:ext cx="55211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i="1" dirty="0"/>
              <a:t>This helplessness has a real impact 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0354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Team </a:t>
            </a:r>
            <a:r>
              <a:rPr lang="en-US" b="1" dirty="0" err="1">
                <a:solidFill>
                  <a:schemeClr val="accent1"/>
                </a:solidFill>
              </a:rPr>
              <a:t>Abhyaas</a:t>
            </a:r>
            <a:r>
              <a:rPr lang="en-US" b="1" dirty="0">
                <a:solidFill>
                  <a:schemeClr val="accent1"/>
                </a:solidFill>
              </a:rPr>
              <a:t> | </a:t>
            </a:r>
            <a:r>
              <a:rPr lang="en-US" b="1" dirty="0"/>
              <a:t>Size and context of the problem </a:t>
            </a:r>
            <a:endParaRPr lang="en-GB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215472-791D-A442-95C2-74457A98A1FD}"/>
              </a:ext>
            </a:extLst>
          </p:cNvPr>
          <p:cNvSpPr/>
          <p:nvPr/>
        </p:nvSpPr>
        <p:spPr>
          <a:xfrm>
            <a:off x="508001" y="1261641"/>
            <a:ext cx="10682514" cy="46182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solidFill>
                  <a:srgbClr val="00B050"/>
                </a:solidFill>
              </a:rPr>
              <a:t>40% </a:t>
            </a:r>
            <a:r>
              <a:rPr lang="en-US" sz="5400" i="1" dirty="0">
                <a:solidFill>
                  <a:schemeClr val="tx1"/>
                </a:solidFill>
              </a:rPr>
              <a:t>urban housewives in the </a:t>
            </a:r>
            <a:r>
              <a:rPr lang="en-US" sz="5400" b="1" i="1" dirty="0">
                <a:solidFill>
                  <a:schemeClr val="tx1"/>
                </a:solidFill>
              </a:rPr>
              <a:t>40+ </a:t>
            </a:r>
            <a:r>
              <a:rPr lang="en-US" sz="5400" i="1" dirty="0">
                <a:solidFill>
                  <a:schemeClr val="tx1"/>
                </a:solidFill>
              </a:rPr>
              <a:t>age bracket are looking for support to start a business </a:t>
            </a:r>
            <a:endParaRPr lang="en-GB" sz="5400" i="1" dirty="0">
              <a:solidFill>
                <a:schemeClr val="tx1"/>
              </a:solidFill>
            </a:endParaRPr>
          </a:p>
          <a:p>
            <a:pPr algn="ctr"/>
            <a:endParaRPr lang="en-GB" sz="6000" b="1" i="1" baseline="300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0CC9AC-2827-F06B-34EA-15246F48A243}"/>
              </a:ext>
            </a:extLst>
          </p:cNvPr>
          <p:cNvSpPr txBox="1"/>
          <p:nvPr/>
        </p:nvSpPr>
        <p:spPr>
          <a:xfrm>
            <a:off x="508000" y="6359771"/>
            <a:ext cx="10682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Source- 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FFF1B-C2CB-317A-6B24-C6A422B320EA}"/>
              </a:ext>
            </a:extLst>
          </p:cNvPr>
          <p:cNvSpPr txBox="1"/>
          <p:nvPr/>
        </p:nvSpPr>
        <p:spPr>
          <a:xfrm>
            <a:off x="3173391" y="1000031"/>
            <a:ext cx="55211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Where can we put a dent?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748965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Team </a:t>
            </a:r>
            <a:r>
              <a:rPr lang="en-US" b="1" dirty="0" err="1">
                <a:solidFill>
                  <a:schemeClr val="accent1"/>
                </a:solidFill>
              </a:rPr>
              <a:t>Abhyaas</a:t>
            </a:r>
            <a:r>
              <a:rPr lang="en-US" b="1" dirty="0">
                <a:solidFill>
                  <a:schemeClr val="accent1"/>
                </a:solidFill>
              </a:rPr>
              <a:t> | </a:t>
            </a:r>
            <a:r>
              <a:rPr lang="en-US" b="1" dirty="0"/>
              <a:t>Y-Combinator for middle class housewives in urban areas </a:t>
            </a:r>
            <a:endParaRPr lang="en-GB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5F5C2-B34E-36B6-3938-5AEAF713D4D9}"/>
              </a:ext>
            </a:extLst>
          </p:cNvPr>
          <p:cNvSpPr/>
          <p:nvPr/>
        </p:nvSpPr>
        <p:spPr>
          <a:xfrm>
            <a:off x="428263" y="1354237"/>
            <a:ext cx="11123657" cy="391840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6- month </a:t>
            </a:r>
            <a:r>
              <a:rPr lang="en-US" sz="3200" dirty="0"/>
              <a:t>incubator program designed for </a:t>
            </a:r>
            <a:r>
              <a:rPr lang="en-US" sz="3200" b="1" dirty="0"/>
              <a:t>Mumbai housewives in the age group of 45+ </a:t>
            </a:r>
            <a:r>
              <a:rPr lang="en-US" sz="3200" dirty="0"/>
              <a:t>in their local language to help them commercialize their existing skillset</a:t>
            </a:r>
            <a:r>
              <a:rPr lang="en-US" sz="3200" baseline="30000" dirty="0"/>
              <a:t>1</a:t>
            </a:r>
            <a:r>
              <a:rPr lang="en-US" sz="2400" dirty="0"/>
              <a:t>. 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7E4364-6DCF-DDCB-D2BB-A5A19BDCF8C4}"/>
              </a:ext>
            </a:extLst>
          </p:cNvPr>
          <p:cNvSpPr txBox="1"/>
          <p:nvPr/>
        </p:nvSpPr>
        <p:spPr>
          <a:xfrm>
            <a:off x="640080" y="6412375"/>
            <a:ext cx="1091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Examples of skills in scope: Jewelry makers, candle artisans, food with a long shelf life</a:t>
            </a:r>
            <a:endParaRPr lang="en-GB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A07CDF-58EB-7B8E-E57F-D2EEA6E912C5}"/>
              </a:ext>
            </a:extLst>
          </p:cNvPr>
          <p:cNvSpPr txBox="1"/>
          <p:nvPr/>
        </p:nvSpPr>
        <p:spPr>
          <a:xfrm>
            <a:off x="3229528" y="1062142"/>
            <a:ext cx="55211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Our proposed solution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79441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Team </a:t>
            </a:r>
            <a:r>
              <a:rPr lang="en-US" b="1" dirty="0" err="1">
                <a:solidFill>
                  <a:schemeClr val="accent1"/>
                </a:solidFill>
              </a:rPr>
              <a:t>Abhyaas</a:t>
            </a:r>
            <a:r>
              <a:rPr lang="en-US" b="1" dirty="0">
                <a:solidFill>
                  <a:schemeClr val="accent1"/>
                </a:solidFill>
              </a:rPr>
              <a:t> | </a:t>
            </a:r>
            <a:r>
              <a:rPr lang="en-US" b="1" dirty="0"/>
              <a:t>Y-Combinator for middle class housewives in urban areas </a:t>
            </a:r>
            <a:endParaRPr lang="en-GB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5F5C2-B34E-36B6-3938-5AEAF713D4D9}"/>
              </a:ext>
            </a:extLst>
          </p:cNvPr>
          <p:cNvSpPr/>
          <p:nvPr/>
        </p:nvSpPr>
        <p:spPr>
          <a:xfrm>
            <a:off x="633548" y="866853"/>
            <a:ext cx="10918372" cy="106611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6- month </a:t>
            </a:r>
            <a:r>
              <a:rPr lang="en-US" sz="2400" dirty="0"/>
              <a:t>incubator program designed for </a:t>
            </a:r>
            <a:r>
              <a:rPr lang="en-US" sz="2400" b="1" dirty="0"/>
              <a:t>Mumbai housewives in the age group of 45+ </a:t>
            </a:r>
            <a:r>
              <a:rPr lang="en-US" sz="2400" dirty="0"/>
              <a:t>in their local language to help them commercialize their existing skillset. 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7E4364-6DCF-DDCB-D2BB-A5A19BDCF8C4}"/>
              </a:ext>
            </a:extLst>
          </p:cNvPr>
          <p:cNvSpPr txBox="1"/>
          <p:nvPr/>
        </p:nvSpPr>
        <p:spPr>
          <a:xfrm>
            <a:off x="640080" y="6412375"/>
            <a:ext cx="1091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Examples of skills in scope: Jewelry makers, candle artisans, food with a long shelf life</a:t>
            </a:r>
            <a:endParaRPr lang="en-GB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760D09-CC7B-7981-FFA7-56A886D5C9FD}"/>
              </a:ext>
            </a:extLst>
          </p:cNvPr>
          <p:cNvSpPr/>
          <p:nvPr/>
        </p:nvSpPr>
        <p:spPr>
          <a:xfrm>
            <a:off x="633548" y="2481152"/>
            <a:ext cx="3276600" cy="2183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Community building </a:t>
            </a:r>
            <a:r>
              <a:rPr lang="en-US" sz="2400" i="1" dirty="0"/>
              <a:t>through mentorship and buddy programs</a:t>
            </a:r>
            <a:endParaRPr lang="en-GB" sz="2400" i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44AB02-DF69-D6D7-7C09-F8C012BC7A16}"/>
              </a:ext>
            </a:extLst>
          </p:cNvPr>
          <p:cNvSpPr/>
          <p:nvPr/>
        </p:nvSpPr>
        <p:spPr>
          <a:xfrm>
            <a:off x="4457700" y="2481152"/>
            <a:ext cx="3276600" cy="2183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Skill development </a:t>
            </a:r>
          </a:p>
          <a:p>
            <a:pPr algn="ctr"/>
            <a:r>
              <a:rPr lang="en-US" sz="2400" i="1" dirty="0"/>
              <a:t>on topics like financial management, ops, digital marketing, etc. </a:t>
            </a:r>
            <a:endParaRPr lang="en-GB" sz="2400" i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A1DF6F-CCEC-8EB0-CA9C-FB97653B6F3E}"/>
              </a:ext>
            </a:extLst>
          </p:cNvPr>
          <p:cNvSpPr/>
          <p:nvPr/>
        </p:nvSpPr>
        <p:spPr>
          <a:xfrm>
            <a:off x="8275320" y="2481152"/>
            <a:ext cx="3276600" cy="2183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Empower women </a:t>
            </a:r>
          </a:p>
          <a:p>
            <a:pPr algn="ctr"/>
            <a:r>
              <a:rPr lang="en-US" sz="2400" i="1" dirty="0"/>
              <a:t>to go from </a:t>
            </a:r>
          </a:p>
          <a:p>
            <a:pPr algn="ctr"/>
            <a:r>
              <a:rPr lang="en-US" sz="2400" i="1" dirty="0"/>
              <a:t>“I can’t” to “I will”</a:t>
            </a:r>
          </a:p>
        </p:txBody>
      </p:sp>
      <p:pic>
        <p:nvPicPr>
          <p:cNvPr id="43" name="Graphic 42" descr="Caret Left with solid fill">
            <a:extLst>
              <a:ext uri="{FF2B5EF4-FFF2-40B4-BE49-F238E27FC236}">
                <a16:creationId xmlns:a16="http://schemas.microsoft.com/office/drawing/2014/main" id="{A5CADBD5-6E70-0CF3-5937-42432ED48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2071746" y="2009178"/>
            <a:ext cx="400203" cy="400203"/>
          </a:xfrm>
          <a:prstGeom prst="rect">
            <a:avLst/>
          </a:prstGeom>
        </p:spPr>
      </p:pic>
      <p:pic>
        <p:nvPicPr>
          <p:cNvPr id="44" name="Graphic 43" descr="Caret Left with solid fill">
            <a:extLst>
              <a:ext uri="{FF2B5EF4-FFF2-40B4-BE49-F238E27FC236}">
                <a16:creationId xmlns:a16="http://schemas.microsoft.com/office/drawing/2014/main" id="{8C8C7B29-F388-3E80-8B7A-4C97A5035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5892632" y="2009178"/>
            <a:ext cx="400203" cy="400203"/>
          </a:xfrm>
          <a:prstGeom prst="rect">
            <a:avLst/>
          </a:prstGeom>
        </p:spPr>
      </p:pic>
      <p:pic>
        <p:nvPicPr>
          <p:cNvPr id="45" name="Graphic 44" descr="Caret Left with solid fill">
            <a:extLst>
              <a:ext uri="{FF2B5EF4-FFF2-40B4-BE49-F238E27FC236}">
                <a16:creationId xmlns:a16="http://schemas.microsoft.com/office/drawing/2014/main" id="{3E7F194B-4259-D6BB-B95A-CE1796F61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9713519" y="2009178"/>
            <a:ext cx="400203" cy="40020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5CBDEB5A-61C8-BC1D-8C5F-B36705C6F2AD}"/>
              </a:ext>
            </a:extLst>
          </p:cNvPr>
          <p:cNvSpPr/>
          <p:nvPr/>
        </p:nvSpPr>
        <p:spPr>
          <a:xfrm>
            <a:off x="514494" y="236630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D81AA42-C41C-D8F5-AFD5-8CB96B0C38E8}"/>
              </a:ext>
            </a:extLst>
          </p:cNvPr>
          <p:cNvSpPr/>
          <p:nvPr/>
        </p:nvSpPr>
        <p:spPr>
          <a:xfrm>
            <a:off x="4340505" y="236630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CCBE1CA-D9A3-8B5F-76B4-FFC944714A0E}"/>
              </a:ext>
            </a:extLst>
          </p:cNvPr>
          <p:cNvSpPr/>
          <p:nvPr/>
        </p:nvSpPr>
        <p:spPr>
          <a:xfrm>
            <a:off x="8144692" y="236630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555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67CDB4-C752-3D89-C7CB-DB6C594C359C}"/>
              </a:ext>
            </a:extLst>
          </p:cNvPr>
          <p:cNvSpPr txBox="1"/>
          <p:nvPr/>
        </p:nvSpPr>
        <p:spPr>
          <a:xfrm>
            <a:off x="272143" y="174171"/>
            <a:ext cx="109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Abhyaas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MVP will be designed as a 6-month program targeted at 25 women in Mumbai 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D5646-8EB0-AE43-F6DE-BADBE0BB0E3A}"/>
              </a:ext>
            </a:extLst>
          </p:cNvPr>
          <p:cNvSpPr txBox="1"/>
          <p:nvPr/>
        </p:nvSpPr>
        <p:spPr>
          <a:xfrm>
            <a:off x="5880217" y="1979417"/>
            <a:ext cx="2873694" cy="2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F10929C-E228-7821-AE20-E0C15BEB61E9}"/>
              </a:ext>
            </a:extLst>
          </p:cNvPr>
          <p:cNvSpPr/>
          <p:nvPr/>
        </p:nvSpPr>
        <p:spPr>
          <a:xfrm>
            <a:off x="1708387" y="1157468"/>
            <a:ext cx="9626607" cy="1361645"/>
          </a:xfrm>
          <a:prstGeom prst="rect">
            <a:avLst/>
          </a:prstGeom>
          <a:ln cap="rnd">
            <a:solidFill>
              <a:schemeClr val="tx1"/>
            </a:solidFill>
            <a:prstDash val="dash"/>
            <a:beve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24" descr="Woman outline">
            <a:extLst>
              <a:ext uri="{FF2B5EF4-FFF2-40B4-BE49-F238E27FC236}">
                <a16:creationId xmlns:a16="http://schemas.microsoft.com/office/drawing/2014/main" id="{C788D0DF-0B2A-8D18-E36B-B20221DEB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62" y="1607862"/>
            <a:ext cx="914400" cy="914400"/>
          </a:xfrm>
          <a:prstGeom prst="rect">
            <a:avLst/>
          </a:prstGeom>
        </p:spPr>
      </p:pic>
      <p:pic>
        <p:nvPicPr>
          <p:cNvPr id="55" name="Graphic 54" descr="Caret Left with solid fill">
            <a:extLst>
              <a:ext uri="{FF2B5EF4-FFF2-40B4-BE49-F238E27FC236}">
                <a16:creationId xmlns:a16="http://schemas.microsoft.com/office/drawing/2014/main" id="{A2B2A3AD-EB50-937D-DF1E-0C0773CDE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08184" y="1864960"/>
            <a:ext cx="400203" cy="400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BF1212-7938-BF7F-99B7-7042C4044FC6}"/>
              </a:ext>
            </a:extLst>
          </p:cNvPr>
          <p:cNvSpPr txBox="1"/>
          <p:nvPr/>
        </p:nvSpPr>
        <p:spPr>
          <a:xfrm>
            <a:off x="1825422" y="1609724"/>
            <a:ext cx="2348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Talent identification and onboarding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F3B3F-E1EE-72A7-0BDB-3E7C6FCB4F63}"/>
              </a:ext>
            </a:extLst>
          </p:cNvPr>
          <p:cNvSpPr txBox="1"/>
          <p:nvPr/>
        </p:nvSpPr>
        <p:spPr>
          <a:xfrm>
            <a:off x="4497573" y="1609724"/>
            <a:ext cx="1976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2-week Immersion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33708-FD99-7251-9689-9A49E99E590A}"/>
              </a:ext>
            </a:extLst>
          </p:cNvPr>
          <p:cNvSpPr txBox="1"/>
          <p:nvPr/>
        </p:nvSpPr>
        <p:spPr>
          <a:xfrm>
            <a:off x="9223348" y="1748223"/>
            <a:ext cx="197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&gt; 6 months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0E1C2-16B1-B890-C419-F77FBC4F5839}"/>
              </a:ext>
            </a:extLst>
          </p:cNvPr>
          <p:cNvSpPr txBox="1"/>
          <p:nvPr/>
        </p:nvSpPr>
        <p:spPr>
          <a:xfrm>
            <a:off x="6797750" y="1609724"/>
            <a:ext cx="210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16-week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raining  </a:t>
            </a:r>
          </a:p>
        </p:txBody>
      </p:sp>
      <p:sp>
        <p:nvSpPr>
          <p:cNvPr id="74" name="Callout: Line 73">
            <a:extLst>
              <a:ext uri="{FF2B5EF4-FFF2-40B4-BE49-F238E27FC236}">
                <a16:creationId xmlns:a16="http://schemas.microsoft.com/office/drawing/2014/main" id="{06150BB2-ADA0-FDAD-8612-107812FA7D77}"/>
              </a:ext>
            </a:extLst>
          </p:cNvPr>
          <p:cNvSpPr/>
          <p:nvPr/>
        </p:nvSpPr>
        <p:spPr>
          <a:xfrm>
            <a:off x="1901825" y="4815068"/>
            <a:ext cx="2205100" cy="1482322"/>
          </a:xfrm>
          <a:prstGeom prst="borderCallout1">
            <a:avLst>
              <a:gd name="adj1" fmla="val -2767"/>
              <a:gd name="adj2" fmla="val 47832"/>
              <a:gd name="adj3" fmla="val -150278"/>
              <a:gd name="adj4" fmla="val 4827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25 women </a:t>
            </a:r>
            <a:r>
              <a:rPr lang="en-US" sz="1600" dirty="0"/>
              <a:t>with an existing skillset will be identified through internal networks for the incubator</a:t>
            </a:r>
            <a:endParaRPr lang="en-GB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7D0E6F-B7EA-8CE5-78A8-D696F933D897}"/>
              </a:ext>
            </a:extLst>
          </p:cNvPr>
          <p:cNvSpPr txBox="1"/>
          <p:nvPr/>
        </p:nvSpPr>
        <p:spPr>
          <a:xfrm>
            <a:off x="3921888" y="913129"/>
            <a:ext cx="5103791" cy="461665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Roadmap from the incubator</a:t>
            </a:r>
            <a:endParaRPr lang="en-GB" sz="2400" b="1" dirty="0"/>
          </a:p>
        </p:txBody>
      </p:sp>
      <p:pic>
        <p:nvPicPr>
          <p:cNvPr id="76" name="Graphic 75" descr="Caret Left with solid fill">
            <a:extLst>
              <a:ext uri="{FF2B5EF4-FFF2-40B4-BE49-F238E27FC236}">
                <a16:creationId xmlns:a16="http://schemas.microsoft.com/office/drawing/2014/main" id="{F8D68403-2861-F016-1EC5-3BA9A450C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054421" y="1726063"/>
            <a:ext cx="400203" cy="400203"/>
          </a:xfrm>
          <a:prstGeom prst="rect">
            <a:avLst/>
          </a:prstGeom>
        </p:spPr>
      </p:pic>
      <p:pic>
        <p:nvPicPr>
          <p:cNvPr id="77" name="Graphic 76" descr="Caret Left with solid fill">
            <a:extLst>
              <a:ext uri="{FF2B5EF4-FFF2-40B4-BE49-F238E27FC236}">
                <a16:creationId xmlns:a16="http://schemas.microsoft.com/office/drawing/2014/main" id="{4786AB42-74AB-8889-A189-1199D3263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704707" y="1726063"/>
            <a:ext cx="400203" cy="400203"/>
          </a:xfrm>
          <a:prstGeom prst="rect">
            <a:avLst/>
          </a:prstGeom>
        </p:spPr>
      </p:pic>
      <p:pic>
        <p:nvPicPr>
          <p:cNvPr id="78" name="Graphic 77" descr="Caret Left with solid fill">
            <a:extLst>
              <a:ext uri="{FF2B5EF4-FFF2-40B4-BE49-F238E27FC236}">
                <a16:creationId xmlns:a16="http://schemas.microsoft.com/office/drawing/2014/main" id="{5AD11D16-BE24-41C1-5302-82FE0D5FD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861264" y="1726063"/>
            <a:ext cx="400203" cy="400203"/>
          </a:xfrm>
          <a:prstGeom prst="rect">
            <a:avLst/>
          </a:prstGeom>
        </p:spPr>
      </p:pic>
      <p:sp>
        <p:nvSpPr>
          <p:cNvPr id="79" name="Callout: Line 78">
            <a:extLst>
              <a:ext uri="{FF2B5EF4-FFF2-40B4-BE49-F238E27FC236}">
                <a16:creationId xmlns:a16="http://schemas.microsoft.com/office/drawing/2014/main" id="{FAEA1B67-5CA0-D374-1B01-9BFDCCE9DE74}"/>
              </a:ext>
            </a:extLst>
          </p:cNvPr>
          <p:cNvSpPr/>
          <p:nvPr/>
        </p:nvSpPr>
        <p:spPr>
          <a:xfrm>
            <a:off x="4268683" y="3332746"/>
            <a:ext cx="2205100" cy="1162414"/>
          </a:xfrm>
          <a:prstGeom prst="borderCallout1">
            <a:avLst>
              <a:gd name="adj1" fmla="val -2767"/>
              <a:gd name="adj2" fmla="val 47832"/>
              <a:gd name="adj3" fmla="val -38733"/>
              <a:gd name="adj4" fmla="val 477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Focus on driving </a:t>
            </a:r>
            <a:r>
              <a:rPr lang="en-US" sz="1600" b="1" dirty="0"/>
              <a:t>community building and confidence development </a:t>
            </a:r>
            <a:endParaRPr lang="en-GB" sz="1600" b="1" dirty="0"/>
          </a:p>
        </p:txBody>
      </p:sp>
      <p:sp>
        <p:nvSpPr>
          <p:cNvPr id="80" name="Callout: Line 79">
            <a:extLst>
              <a:ext uri="{FF2B5EF4-FFF2-40B4-BE49-F238E27FC236}">
                <a16:creationId xmlns:a16="http://schemas.microsoft.com/office/drawing/2014/main" id="{0F8B3AF7-FE11-3153-7E6E-A7FE18C79A5B}"/>
              </a:ext>
            </a:extLst>
          </p:cNvPr>
          <p:cNvSpPr/>
          <p:nvPr/>
        </p:nvSpPr>
        <p:spPr>
          <a:xfrm>
            <a:off x="6746016" y="4085862"/>
            <a:ext cx="2205100" cy="1162414"/>
          </a:xfrm>
          <a:prstGeom prst="borderCallout1">
            <a:avLst>
              <a:gd name="adj1" fmla="val -2767"/>
              <a:gd name="adj2" fmla="val 47832"/>
              <a:gd name="adj3" fmla="val -128814"/>
              <a:gd name="adj4" fmla="val 477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Mix of business skill development and mentorship </a:t>
            </a:r>
            <a:endParaRPr lang="en-GB" sz="1600" b="1" dirty="0"/>
          </a:p>
        </p:txBody>
      </p:sp>
      <p:sp>
        <p:nvSpPr>
          <p:cNvPr id="81" name="Callout: Line 80">
            <a:extLst>
              <a:ext uri="{FF2B5EF4-FFF2-40B4-BE49-F238E27FC236}">
                <a16:creationId xmlns:a16="http://schemas.microsoft.com/office/drawing/2014/main" id="{EC3E7AE5-493C-7EEA-0EDA-CCC22B63035A}"/>
              </a:ext>
            </a:extLst>
          </p:cNvPr>
          <p:cNvSpPr/>
          <p:nvPr/>
        </p:nvSpPr>
        <p:spPr>
          <a:xfrm>
            <a:off x="9210361" y="3332746"/>
            <a:ext cx="2205100" cy="1006142"/>
          </a:xfrm>
          <a:prstGeom prst="borderCallout1">
            <a:avLst>
              <a:gd name="adj1" fmla="val -2767"/>
              <a:gd name="adj2" fmla="val 47832"/>
              <a:gd name="adj3" fmla="val -73481"/>
              <a:gd name="adj4" fmla="val 477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Incubator supports the entrepreneur to set up the business </a:t>
            </a:r>
            <a:endParaRPr lang="en-GB" sz="1600" b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5265595-5AA3-16AB-1372-168C61A90EA7}"/>
              </a:ext>
            </a:extLst>
          </p:cNvPr>
          <p:cNvSpPr/>
          <p:nvPr/>
        </p:nvSpPr>
        <p:spPr>
          <a:xfrm>
            <a:off x="1788485" y="4677908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7FF0644-D9CB-7C34-C6B4-C374EBD596EA}"/>
              </a:ext>
            </a:extLst>
          </p:cNvPr>
          <p:cNvSpPr/>
          <p:nvPr/>
        </p:nvSpPr>
        <p:spPr>
          <a:xfrm>
            <a:off x="4173607" y="3195586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08F488F-5EBD-A6AE-BD0A-87FFFFFFCE02}"/>
              </a:ext>
            </a:extLst>
          </p:cNvPr>
          <p:cNvSpPr/>
          <p:nvPr/>
        </p:nvSpPr>
        <p:spPr>
          <a:xfrm>
            <a:off x="6630488" y="3936747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6F5FBFB-6E6F-3F7B-929B-06F70509A594}"/>
              </a:ext>
            </a:extLst>
          </p:cNvPr>
          <p:cNvSpPr/>
          <p:nvPr/>
        </p:nvSpPr>
        <p:spPr>
          <a:xfrm>
            <a:off x="9124307" y="3195586"/>
            <a:ext cx="274320" cy="2743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AF12A5B-E662-6FBC-1B17-69967563DA83}"/>
              </a:ext>
            </a:extLst>
          </p:cNvPr>
          <p:cNvSpPr/>
          <p:nvPr/>
        </p:nvSpPr>
        <p:spPr>
          <a:xfrm>
            <a:off x="93421" y="2971160"/>
            <a:ext cx="1480457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 outcomes 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7" name="Graphic 86" descr="Caret Left with solid fill">
            <a:extLst>
              <a:ext uri="{FF2B5EF4-FFF2-40B4-BE49-F238E27FC236}">
                <a16:creationId xmlns:a16="http://schemas.microsoft.com/office/drawing/2014/main" id="{9ADC29EC-143E-C59E-79F5-231217824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08183" y="3518146"/>
            <a:ext cx="400203" cy="40020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EC8573B-1B78-9DD7-0E91-CDBE754FDF97}"/>
              </a:ext>
            </a:extLst>
          </p:cNvPr>
          <p:cNvSpPr txBox="1"/>
          <p:nvPr/>
        </p:nvSpPr>
        <p:spPr>
          <a:xfrm>
            <a:off x="6312088" y="5700532"/>
            <a:ext cx="5278056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….the entire program will be designed to be completed within </a:t>
            </a:r>
            <a:r>
              <a:rPr lang="en-US" b="1" i="1" dirty="0"/>
              <a:t>200 hours 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165526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8F8C02-AD21-C293-560D-B41756A7B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50E1C3-12E7-F454-E151-E42D82B33B71}"/>
              </a:ext>
            </a:extLst>
          </p:cNvPr>
          <p:cNvSpPr/>
          <p:nvPr/>
        </p:nvSpPr>
        <p:spPr>
          <a:xfrm>
            <a:off x="754742" y="711585"/>
            <a:ext cx="10918372" cy="5434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9386C-9A22-665B-5217-51918AFF4C08}"/>
              </a:ext>
            </a:extLst>
          </p:cNvPr>
          <p:cNvSpPr txBox="1"/>
          <p:nvPr/>
        </p:nvSpPr>
        <p:spPr>
          <a:xfrm>
            <a:off x="1464458" y="2913408"/>
            <a:ext cx="4425406" cy="175432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i="1" dirty="0"/>
              <a:t>“I feel too </a:t>
            </a:r>
            <a:r>
              <a:rPr lang="en-US" sz="3600" i="1" dirty="0">
                <a:solidFill>
                  <a:srgbClr val="FF0000"/>
                </a:solidFill>
              </a:rPr>
              <a:t>helpless</a:t>
            </a:r>
            <a:r>
              <a:rPr lang="en-US" sz="3600" i="1" dirty="0"/>
              <a:t>…. I don’t know where to start</a:t>
            </a:r>
            <a:r>
              <a:rPr lang="en-GB" sz="3600" i="1" dirty="0"/>
              <a:t>”</a:t>
            </a:r>
          </a:p>
        </p:txBody>
      </p:sp>
      <p:pic>
        <p:nvPicPr>
          <p:cNvPr id="6" name="Graphic 5" descr="Woman outline">
            <a:extLst>
              <a:ext uri="{FF2B5EF4-FFF2-40B4-BE49-F238E27FC236}">
                <a16:creationId xmlns:a16="http://schemas.microsoft.com/office/drawing/2014/main" id="{9C1B8968-7599-D742-659D-9F10314D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343" y="89110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5BECA-A60A-EEBE-14B8-ECE3E3C6275C}"/>
              </a:ext>
            </a:extLst>
          </p:cNvPr>
          <p:cNvSpPr txBox="1"/>
          <p:nvPr/>
        </p:nvSpPr>
        <p:spPr>
          <a:xfrm>
            <a:off x="1670594" y="1060100"/>
            <a:ext cx="3757934" cy="5847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From…</a:t>
            </a:r>
            <a:endParaRPr lang="en-GB" sz="3200" b="1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76367C-A690-9D9B-8574-8376F81EFAFF}"/>
              </a:ext>
            </a:extLst>
          </p:cNvPr>
          <p:cNvGrpSpPr/>
          <p:nvPr/>
        </p:nvGrpSpPr>
        <p:grpSpPr>
          <a:xfrm>
            <a:off x="6126230" y="3590470"/>
            <a:ext cx="400203" cy="400203"/>
            <a:chOff x="6235750" y="3590470"/>
            <a:chExt cx="400203" cy="40020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C3044D5-D7EF-A982-AD97-823CDB3FD388}"/>
                </a:ext>
              </a:extLst>
            </p:cNvPr>
            <p:cNvSpPr/>
            <p:nvPr/>
          </p:nvSpPr>
          <p:spPr>
            <a:xfrm>
              <a:off x="6236341" y="3607692"/>
              <a:ext cx="365760" cy="3657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phic 2" descr="Caret Left with solid fill">
              <a:extLst>
                <a:ext uri="{FF2B5EF4-FFF2-40B4-BE49-F238E27FC236}">
                  <a16:creationId xmlns:a16="http://schemas.microsoft.com/office/drawing/2014/main" id="{0832B1DC-4854-A270-1C68-DDFCFC65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235750" y="3590470"/>
              <a:ext cx="400203" cy="40020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23507D8-BD85-3379-E7D3-B530541BE631}"/>
              </a:ext>
            </a:extLst>
          </p:cNvPr>
          <p:cNvSpPr txBox="1"/>
          <p:nvPr/>
        </p:nvSpPr>
        <p:spPr>
          <a:xfrm>
            <a:off x="6763474" y="1060100"/>
            <a:ext cx="3757934" cy="5847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…To</a:t>
            </a:r>
            <a:endParaRPr lang="en-GB" sz="3200" b="1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0229A4-8432-17DB-521B-BD022CABFA85}"/>
              </a:ext>
            </a:extLst>
          </p:cNvPr>
          <p:cNvSpPr txBox="1"/>
          <p:nvPr/>
        </p:nvSpPr>
        <p:spPr>
          <a:xfrm>
            <a:off x="6762799" y="2359410"/>
            <a:ext cx="4566737" cy="286232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“I have the right business tools, community and mindset to </a:t>
            </a:r>
            <a:r>
              <a:rPr lang="en-US" sz="3600" i="1" dirty="0">
                <a:solidFill>
                  <a:srgbClr val="00B050"/>
                </a:solidFill>
              </a:rPr>
              <a:t>build something valuable</a:t>
            </a:r>
            <a:r>
              <a:rPr lang="en-US" sz="3600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2828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1317</Words>
  <Application>Microsoft Office PowerPoint</Application>
  <PresentationFormat>Widescreen</PresentationFormat>
  <Paragraphs>198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</vt:lpstr>
      <vt:lpstr>Calibri</vt:lpstr>
      <vt:lpstr>Calibri Light</vt:lpstr>
      <vt:lpstr>Goudy Old Style</vt:lpstr>
      <vt:lpstr>Wingdings 2</vt:lpstr>
      <vt:lpstr>SlateVTI</vt:lpstr>
      <vt:lpstr>Office Theme</vt:lpstr>
      <vt:lpstr>Bring the ME  out of women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W- Combinator</dc:title>
  <dc:creator>Isher Singh</dc:creator>
  <cp:lastModifiedBy>Isher Singh</cp:lastModifiedBy>
  <cp:revision>5</cp:revision>
  <dcterms:created xsi:type="dcterms:W3CDTF">2022-12-08T04:12:48Z</dcterms:created>
  <dcterms:modified xsi:type="dcterms:W3CDTF">2022-12-08T14:06:19Z</dcterms:modified>
</cp:coreProperties>
</file>